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PT Sans Narrow"/>
      <p:regular r:id="rId14"/>
      <p:bold r:id="rId15"/>
    </p:embeddedFont>
    <p:embeddedFont>
      <p:font typeface="Open Sans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TSansNarrow-bold.fntdata"/><Relationship Id="rId14" Type="http://schemas.openxmlformats.org/officeDocument/2006/relationships/font" Target="fonts/PTSansNarrow-regular.fntdata"/><Relationship Id="rId17" Type="http://schemas.openxmlformats.org/officeDocument/2006/relationships/font" Target="fonts/OpenSans-bold.fntdata"/><Relationship Id="rId16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Italic.fntdata"/><Relationship Id="rId6" Type="http://schemas.openxmlformats.org/officeDocument/2006/relationships/slide" Target="slides/slide1.xml"/><Relationship Id="rId18" Type="http://schemas.openxmlformats.org/officeDocument/2006/relationships/font" Target="fonts/Open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8f804103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f8f804103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8f804103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8f804103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8f804103f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8f804103f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8f804103f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8f804103f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8f804103f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8f804103f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8f804103f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8f804103f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8f804103f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8f804103f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2290800" y="1318025"/>
            <a:ext cx="4464300" cy="14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Josef a Karel Čapkovi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Lucie Hrubecká, Marie Obermajerová a Viktorie Richterová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Dětství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437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cs" sz="2133">
                <a:solidFill>
                  <a:srgbClr val="000000"/>
                </a:solidFill>
              </a:rPr>
              <a:t>N</a:t>
            </a:r>
            <a:r>
              <a:rPr lang="cs" sz="2133">
                <a:solidFill>
                  <a:srgbClr val="000000"/>
                </a:solidFill>
              </a:rPr>
              <a:t>ejstarší ze sourozenců je Helena, mladší je Josef </a:t>
            </a:r>
            <a:endParaRPr sz="213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133">
                <a:solidFill>
                  <a:srgbClr val="000000"/>
                </a:solidFill>
              </a:rPr>
              <a:t> </a:t>
            </a:r>
            <a:r>
              <a:rPr lang="cs" sz="2133">
                <a:solidFill>
                  <a:srgbClr val="000000"/>
                </a:solidFill>
              </a:rPr>
              <a:t>a nejmladší je Karel</a:t>
            </a:r>
            <a:endParaRPr sz="2133">
              <a:solidFill>
                <a:srgbClr val="000000"/>
              </a:solidFill>
            </a:endParaRPr>
          </a:p>
          <a:p>
            <a:pPr indent="-343775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cs" sz="2133">
                <a:solidFill>
                  <a:srgbClr val="000000"/>
                </a:solidFill>
              </a:rPr>
              <a:t>Helena a Josef se narodili v Hronově, pouze </a:t>
            </a:r>
            <a:endParaRPr sz="213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133">
                <a:solidFill>
                  <a:srgbClr val="000000"/>
                </a:solidFill>
              </a:rPr>
              <a:t> Karel se narodil v Malých Svatoňovicích</a:t>
            </a:r>
            <a:endParaRPr sz="2133">
              <a:solidFill>
                <a:srgbClr val="000000"/>
              </a:solidFill>
            </a:endParaRPr>
          </a:p>
          <a:p>
            <a:pPr indent="-343775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cs" sz="2133">
                <a:solidFill>
                  <a:srgbClr val="000000"/>
                </a:solidFill>
              </a:rPr>
              <a:t>Velkou část dětství prožili sourozenci Čapkovi</a:t>
            </a:r>
            <a:endParaRPr sz="213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133">
                <a:solidFill>
                  <a:srgbClr val="000000"/>
                </a:solidFill>
              </a:rPr>
              <a:t> v Malých Svatoňovicích a v Úpici</a:t>
            </a:r>
            <a:endParaRPr sz="213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5251" y="605825"/>
            <a:ext cx="2637051" cy="354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Karel Čapek</a:t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152425"/>
            <a:ext cx="7485000" cy="34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Narodil se 9.1.1890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Vystudoval gymnázium v Hradci Králové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Napsal knihy pro děti</a:t>
            </a:r>
            <a:endParaRPr>
              <a:solidFill>
                <a:srgbClr val="000000"/>
              </a:solidFill>
            </a:endParaRPr>
          </a:p>
          <a:p>
            <a:pPr indent="-317500" lvl="6" marL="320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cs">
                <a:solidFill>
                  <a:srgbClr val="000000"/>
                </a:solidFill>
              </a:rPr>
              <a:t>Dášeňka čili život štěněte</a:t>
            </a:r>
            <a:endParaRPr>
              <a:solidFill>
                <a:srgbClr val="000000"/>
              </a:solidFill>
            </a:endParaRPr>
          </a:p>
          <a:p>
            <a:pPr indent="-317500" lvl="6" marL="320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cs">
                <a:solidFill>
                  <a:srgbClr val="000000"/>
                </a:solidFill>
              </a:rPr>
              <a:t>Pudlenka</a:t>
            </a:r>
            <a:endParaRPr>
              <a:solidFill>
                <a:srgbClr val="000000"/>
              </a:solidFill>
            </a:endParaRPr>
          </a:p>
          <a:p>
            <a:pPr indent="-317500" lvl="6" marL="320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cs">
                <a:solidFill>
                  <a:srgbClr val="000000"/>
                </a:solidFill>
              </a:rPr>
              <a:t>Devatero pohádek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1100" y="2655850"/>
            <a:ext cx="2889725" cy="2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b="2219" l="0" r="0" t="-2220"/>
          <a:stretch/>
        </p:blipFill>
        <p:spPr>
          <a:xfrm>
            <a:off x="627376" y="2442325"/>
            <a:ext cx="1613025" cy="24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5875" y="26950"/>
            <a:ext cx="173355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1550" y="2957266"/>
            <a:ext cx="2230038" cy="2051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Karel Čapek</a:t>
            </a:r>
            <a:endParaRPr/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Napsal knihy pro dospělé</a:t>
            </a:r>
            <a:endParaRPr>
              <a:solidFill>
                <a:srgbClr val="000000"/>
              </a:solidFill>
            </a:endParaRPr>
          </a:p>
          <a:p>
            <a:pPr indent="-317500" lvl="5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</a:pPr>
            <a:r>
              <a:rPr lang="cs">
                <a:solidFill>
                  <a:srgbClr val="000000"/>
                </a:solidFill>
              </a:rPr>
              <a:t>Matka</a:t>
            </a:r>
            <a:endParaRPr>
              <a:solidFill>
                <a:srgbClr val="000000"/>
              </a:solidFill>
            </a:endParaRPr>
          </a:p>
          <a:p>
            <a:pPr indent="-317500" lvl="5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</a:pPr>
            <a:r>
              <a:rPr lang="cs">
                <a:solidFill>
                  <a:srgbClr val="000000"/>
                </a:solidFill>
              </a:rPr>
              <a:t>Bílá nemoc</a:t>
            </a:r>
            <a:endParaRPr>
              <a:solidFill>
                <a:srgbClr val="000000"/>
              </a:solidFill>
            </a:endParaRPr>
          </a:p>
          <a:p>
            <a:pPr indent="-317500" lvl="5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</a:pPr>
            <a:r>
              <a:rPr lang="cs">
                <a:solidFill>
                  <a:srgbClr val="000000"/>
                </a:solidFill>
              </a:rPr>
              <a:t>Krakatit</a:t>
            </a:r>
            <a:endParaRPr>
              <a:solidFill>
                <a:srgbClr val="000000"/>
              </a:solidFill>
            </a:endParaRPr>
          </a:p>
          <a:p>
            <a:pPr indent="-317500" lvl="5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</a:pPr>
            <a:r>
              <a:rPr lang="cs">
                <a:solidFill>
                  <a:srgbClr val="000000"/>
                </a:solidFill>
              </a:rPr>
              <a:t>R.U.R (</a:t>
            </a:r>
            <a:r>
              <a:rPr lang="cs">
                <a:solidFill>
                  <a:srgbClr val="000000"/>
                </a:solidFill>
              </a:rPr>
              <a:t>Rossum's</a:t>
            </a:r>
            <a:r>
              <a:rPr lang="cs">
                <a:solidFill>
                  <a:srgbClr val="000000"/>
                </a:solidFill>
              </a:rPr>
              <a:t> Universal Robots)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Jeho manželka byla Olga </a:t>
            </a:r>
            <a:r>
              <a:rPr lang="cs">
                <a:solidFill>
                  <a:srgbClr val="000000"/>
                </a:solidFill>
              </a:rPr>
              <a:t>Scheinpflugová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Umírá 25.12.1938 na zápal plic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Pohřben na Vyšehradě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0525" y="3197225"/>
            <a:ext cx="2678900" cy="180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5174" y="2430550"/>
            <a:ext cx="1877125" cy="26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4875" y="53575"/>
            <a:ext cx="4204099" cy="222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Josef Čapek</a:t>
            </a:r>
            <a:endParaRPr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311700" y="11524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Narodil se 23. 3. 1887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Byl malířem, ilustrátorem a spisovatelem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Napsal a ilustroval knížku Povídání o kočičce a pejskovi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Vydal soubor karikatur Diktátorské boty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2" y="2569364"/>
            <a:ext cx="1575274" cy="209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4225" y="2611950"/>
            <a:ext cx="2018100" cy="2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8571" y="3297475"/>
            <a:ext cx="1934475" cy="10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7601" y="445026"/>
            <a:ext cx="1647725" cy="24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Josef Čapek</a:t>
            </a:r>
            <a:endParaRPr/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25. února byl převezen do koncentračního tábora v Bergen-Belsenu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Datum smrti ani skutečný hrob není známý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Zemřel v roce 1945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Hrob má na Vyšehradě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4990" y="2159125"/>
            <a:ext cx="1501434" cy="2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8240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1988" y="1863098"/>
            <a:ext cx="3253700" cy="216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Zajímavosti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638750" y="143112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Karel Čapek byl amatérský fotograf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Karel se také přátelil s T.G. Masarykem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Josef </a:t>
            </a:r>
            <a:r>
              <a:rPr lang="cs">
                <a:solidFill>
                  <a:srgbClr val="000000"/>
                </a:solidFill>
              </a:rPr>
              <a:t>byl na pobytu v Žacléři, kde se zdokonalil v němčině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Josef měl dceru Alenu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3500" y="2651025"/>
            <a:ext cx="3530376" cy="230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Děkujeme za pozornost</a:t>
            </a: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2000" y="1347275"/>
            <a:ext cx="5715000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