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</p:sldMasterIdLst>
  <p:notesMasterIdLst>
    <p:notesMasterId r:id="rId18"/>
  </p:notesMasterIdLst>
  <p:handoutMasterIdLst>
    <p:handoutMasterId r:id="rId19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embeddedFontLs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aramond" panose="02020404030301010803" pitchFamily="18" charset="0"/>
      <p:regular r:id="rId28"/>
      <p:bold r:id="rId29"/>
      <p: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i8gkZJzctQmLzroHp59rzcSo7u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9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1521E-37F1-4946-82BB-C15D243C34E4}" type="datetimeFigureOut">
              <a:rPr lang="cs-CZ" smtClean="0"/>
              <a:t>12.02.2024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3A77E-21F4-44C6-9F31-9B1FFCE24E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679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ac12cf55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ac12cf552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2ac12cf552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a29251f0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a29251f07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2a29251f07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a273cb04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a273cb04e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2a273cb04e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dt" idx="10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ftr" idx="11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ldNum" idx="12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dt" idx="10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ftr" idx="11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ldNum" idx="12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dt" idx="10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ftr" idx="11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ldNum" idx="12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 b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2"/>
          </p:nvPr>
        </p:nvSpPr>
        <p:spPr>
          <a:xfrm>
            <a:off x="1069848" y="2755898"/>
            <a:ext cx="475488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3"/>
          </p:nvPr>
        </p:nvSpPr>
        <p:spPr>
          <a:xfrm>
            <a:off x="6373368" y="2074334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4"/>
          </p:nvPr>
        </p:nvSpPr>
        <p:spPr>
          <a:xfrm>
            <a:off x="6373368" y="2756581"/>
            <a:ext cx="475488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 type="title">
  <p:cSld name="TITLE">
    <p:bg>
      <p:bgPr>
        <a:gradFill>
          <a:gsLst>
            <a:gs pos="0">
              <a:srgbClr val="E1DFDF"/>
            </a:gs>
            <a:gs pos="77000">
              <a:srgbClr val="C8C6C6"/>
            </a:gs>
            <a:gs pos="100000">
              <a:srgbClr val="C0BEBE"/>
            </a:gs>
          </a:gsLst>
          <a:lin ang="54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 amt="45000"/>
            </a:blip>
            <a:tile tx="-44450" ty="38100" sx="85000" sy="85000" flip="none" algn="tl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1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6588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1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1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31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21" name="Google Shape;121;p31"/>
            <p:cNvCxnSpPr/>
            <p:nvPr/>
          </p:nvCxnSpPr>
          <p:spPr>
            <a:xfrm>
              <a:off x="5318306" y="1386268"/>
              <a:ext cx="0" cy="64008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2" name="Google Shape;122;p31"/>
            <p:cNvCxnSpPr/>
            <p:nvPr/>
          </p:nvCxnSpPr>
          <p:spPr>
            <a:xfrm>
              <a:off x="6885637" y="1386268"/>
              <a:ext cx="0" cy="64008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3" name="Google Shape;123;p31"/>
            <p:cNvCxnSpPr/>
            <p:nvPr/>
          </p:nvCxnSpPr>
          <p:spPr>
            <a:xfrm>
              <a:off x="5318306" y="2031563"/>
              <a:ext cx="1567331" cy="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24" name="Google Shape;124;p31"/>
          <p:cNvSpPr txBox="1"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200"/>
              <a:buFont typeface="Century Gothic"/>
              <a:buNone/>
              <a:defRPr sz="7200" b="0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1"/>
          <p:cNvSpPr txBox="1"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p31"/>
          <p:cNvSpPr txBox="1">
            <a:spLocks noGrp="1"/>
          </p:cNvSpPr>
          <p:nvPr>
            <p:ph type="dt" idx="10"/>
          </p:nvPr>
        </p:nvSpPr>
        <p:spPr>
          <a:xfrm>
            <a:off x="5318760" y="1341255"/>
            <a:ext cx="1554480" cy="52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1"/>
          <p:cNvSpPr txBox="1">
            <a:spLocks noGrp="1"/>
          </p:cNvSpPr>
          <p:nvPr>
            <p:ph type="ftr" idx="11"/>
          </p:nvPr>
        </p:nvSpPr>
        <p:spPr>
          <a:xfrm>
            <a:off x="1453896" y="5211060"/>
            <a:ext cx="5905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1"/>
          <p:cNvSpPr txBox="1">
            <a:spLocks noGrp="1"/>
          </p:cNvSpPr>
          <p:nvPr>
            <p:ph type="sldNum" idx="12"/>
          </p:nvPr>
        </p:nvSpPr>
        <p:spPr>
          <a:xfrm>
            <a:off x="8606919" y="5212080"/>
            <a:ext cx="2111881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áhlaví oddílu" type="secHead">
  <p:cSld name="SECTION_HEADER">
    <p:bg>
      <p:bgPr>
        <a:gradFill>
          <a:gsLst>
            <a:gs pos="0">
              <a:srgbClr val="E1DFDF"/>
            </a:gs>
            <a:gs pos="77000">
              <a:srgbClr val="C8C6C6"/>
            </a:gs>
            <a:gs pos="100000">
              <a:srgbClr val="C0BEBE"/>
            </a:gs>
          </a:gsLst>
          <a:lin ang="5400000" scaled="0"/>
        </a:gra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 amt="45000"/>
            </a:blip>
            <a:tile tx="-44450" ty="38100" sx="85000" sy="85000" flip="none" algn="tl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6588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2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9525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2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" name="Google Shape;134;p32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35" name="Google Shape;135;p32"/>
            <p:cNvCxnSpPr/>
            <p:nvPr/>
          </p:nvCxnSpPr>
          <p:spPr>
            <a:xfrm>
              <a:off x="5318306" y="1386268"/>
              <a:ext cx="0" cy="64008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6" name="Google Shape;136;p32"/>
            <p:cNvCxnSpPr/>
            <p:nvPr/>
          </p:nvCxnSpPr>
          <p:spPr>
            <a:xfrm>
              <a:off x="6885637" y="1386268"/>
              <a:ext cx="0" cy="64008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7" name="Google Shape;137;p32"/>
            <p:cNvCxnSpPr/>
            <p:nvPr/>
          </p:nvCxnSpPr>
          <p:spPr>
            <a:xfrm>
              <a:off x="5318306" y="2031563"/>
              <a:ext cx="1567331" cy="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38" name="Google Shape;138;p32"/>
          <p:cNvSpPr txBox="1"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200"/>
              <a:buFont typeface="Century Gothic"/>
              <a:buNone/>
              <a:defRPr sz="7200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2"/>
          <p:cNvSpPr txBox="1"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dt" idx="10"/>
          </p:nvPr>
        </p:nvSpPr>
        <p:spPr>
          <a:xfrm>
            <a:off x="5321808" y="1344502"/>
            <a:ext cx="1554480" cy="53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ftr" idx="11"/>
          </p:nvPr>
        </p:nvSpPr>
        <p:spPr>
          <a:xfrm>
            <a:off x="1453553" y="5211060"/>
            <a:ext cx="5907024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sldNum" idx="12"/>
          </p:nvPr>
        </p:nvSpPr>
        <p:spPr>
          <a:xfrm>
            <a:off x="8604504" y="5211060"/>
            <a:ext cx="2112264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3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3"/>
          <p:cNvSpPr txBox="1">
            <a:spLocks noGrp="1"/>
          </p:cNvSpPr>
          <p:nvPr>
            <p:ph type="body" idx="1"/>
          </p:nvPr>
        </p:nvSpPr>
        <p:spPr>
          <a:xfrm>
            <a:off x="1066800" y="2103120"/>
            <a:ext cx="4754880" cy="374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146" name="Google Shape;146;p33"/>
          <p:cNvSpPr txBox="1">
            <a:spLocks noGrp="1"/>
          </p:cNvSpPr>
          <p:nvPr>
            <p:ph type="body" idx="2"/>
          </p:nvPr>
        </p:nvSpPr>
        <p:spPr>
          <a:xfrm>
            <a:off x="6370320" y="2103120"/>
            <a:ext cx="4754880" cy="374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147" name="Google Shape;147;p33"/>
          <p:cNvSpPr txBox="1">
            <a:spLocks noGrp="1"/>
          </p:cNvSpPr>
          <p:nvPr>
            <p:ph type="dt" idx="10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ftr" idx="11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sldNum" idx="12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sah s titulkem" type="objTx">
  <p:cSld name="OBJECT_WITH_CAPTION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4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>
            <a:off x="685800" y="609600"/>
            <a:ext cx="77724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body" idx="2"/>
          </p:nvPr>
        </p:nvSpPr>
        <p:spPr>
          <a:xfrm>
            <a:off x="9296400" y="2286000"/>
            <a:ext cx="243078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dt" idx="10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ftr" idx="11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4"/>
          <p:cNvSpPr txBox="1">
            <a:spLocks noGrp="1"/>
          </p:cNvSpPr>
          <p:nvPr>
            <p:ph type="sldNum" idx="12"/>
          </p:nvPr>
        </p:nvSpPr>
        <p:spPr>
          <a:xfrm>
            <a:off x="10393677" y="622300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59" name="Google Shape;159;p34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9525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ázek s titulkem" type="picTx">
  <p:cSld name="PICTURE_WITH_CAPTION_TEX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5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>
            <a:spLocks noGrp="1"/>
          </p:cNvSpPr>
          <p:nvPr>
            <p:ph type="pic" idx="2"/>
          </p:nvPr>
        </p:nvSpPr>
        <p:spPr>
          <a:xfrm>
            <a:off x="228599" y="237744"/>
            <a:ext cx="8531352" cy="6382512"/>
          </a:xfrm>
          <a:prstGeom prst="rect">
            <a:avLst/>
          </a:prstGeom>
          <a:solidFill>
            <a:srgbClr val="8DA9DB"/>
          </a:solidFill>
          <a:ln>
            <a:noFill/>
          </a:ln>
        </p:spPr>
      </p:sp>
      <p:sp>
        <p:nvSpPr>
          <p:cNvPr id="164" name="Google Shape;164;p35"/>
          <p:cNvSpPr txBox="1">
            <a:spLocks noGrp="1"/>
          </p:cNvSpPr>
          <p:nvPr>
            <p:ph type="body" idx="1"/>
          </p:nvPr>
        </p:nvSpPr>
        <p:spPr>
          <a:xfrm>
            <a:off x="9296400" y="2286000"/>
            <a:ext cx="2432304" cy="350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65" name="Google Shape;165;p35"/>
          <p:cNvSpPr txBox="1">
            <a:spLocks noGrp="1"/>
          </p:cNvSpPr>
          <p:nvPr>
            <p:ph type="dt" idx="10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5"/>
          <p:cNvSpPr txBox="1">
            <a:spLocks noGrp="1"/>
          </p:cNvSpPr>
          <p:nvPr>
            <p:ph type="ftr" idx="11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5"/>
          <p:cNvSpPr txBox="1">
            <a:spLocks noGrp="1"/>
          </p:cNvSpPr>
          <p:nvPr>
            <p:ph type="sldNum" idx="12"/>
          </p:nvPr>
        </p:nvSpPr>
        <p:spPr>
          <a:xfrm>
            <a:off x="10396728" y="6227064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68" name="Google Shape;168;p35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9525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6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6"/>
          <p:cNvSpPr txBox="1">
            <a:spLocks noGrp="1"/>
          </p:cNvSpPr>
          <p:nvPr>
            <p:ph type="body" idx="1"/>
          </p:nvPr>
        </p:nvSpPr>
        <p:spPr>
          <a:xfrm rot="5400000">
            <a:off x="4130040" y="-960120"/>
            <a:ext cx="393192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72" name="Google Shape;172;p36"/>
          <p:cNvSpPr txBox="1">
            <a:spLocks noGrp="1"/>
          </p:cNvSpPr>
          <p:nvPr>
            <p:ph type="dt" idx="10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6"/>
          <p:cNvSpPr txBox="1">
            <a:spLocks noGrp="1"/>
          </p:cNvSpPr>
          <p:nvPr>
            <p:ph type="ftr" idx="11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6"/>
          <p:cNvSpPr txBox="1">
            <a:spLocks noGrp="1"/>
          </p:cNvSpPr>
          <p:nvPr>
            <p:ph type="sldNum" idx="12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7"/>
          <p:cNvSpPr txBox="1">
            <a:spLocks noGrp="1"/>
          </p:cNvSpPr>
          <p:nvPr>
            <p:ph type="title"/>
          </p:nvPr>
        </p:nvSpPr>
        <p:spPr>
          <a:xfrm rot="5400000">
            <a:off x="7543800" y="2209800"/>
            <a:ext cx="52578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7"/>
          <p:cNvSpPr txBox="1">
            <a:spLocks noGrp="1"/>
          </p:cNvSpPr>
          <p:nvPr>
            <p:ph type="body" idx="1"/>
          </p:nvPr>
        </p:nvSpPr>
        <p:spPr>
          <a:xfrm rot="5400000">
            <a:off x="2247900" y="-647700"/>
            <a:ext cx="5257800" cy="80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178" name="Google Shape;178;p37"/>
          <p:cNvSpPr txBox="1">
            <a:spLocks noGrp="1"/>
          </p:cNvSpPr>
          <p:nvPr>
            <p:ph type="dt" idx="10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7"/>
          <p:cNvSpPr txBox="1">
            <a:spLocks noGrp="1"/>
          </p:cNvSpPr>
          <p:nvPr>
            <p:ph type="ftr" idx="11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7"/>
          <p:cNvSpPr txBox="1">
            <a:spLocks noGrp="1"/>
          </p:cNvSpPr>
          <p:nvPr>
            <p:ph type="sldNum" idx="12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aramond"/>
              <a:buChar char="◦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Garamond"/>
              <a:buChar char="◦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dt" idx="10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ftr" idx="11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3SOvKtw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1" descr="Obsah obrázku patro, interiér, židle, místnost&#10;&#10;Popis byl vytvořen automaticky"/>
          <p:cNvPicPr preferRelativeResize="0"/>
          <p:nvPr/>
        </p:nvPicPr>
        <p:blipFill rotWithShape="1">
          <a:blip r:embed="rId3">
            <a:alphaModFix/>
          </a:blip>
          <a:srcRect t="37399" r="9094" b="702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"/>
          <p:cNvSpPr/>
          <p:nvPr/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8823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"/>
          <p:cNvSpPr txBox="1">
            <a:spLocks noGrp="1"/>
          </p:cNvSpPr>
          <p:nvPr>
            <p:ph type="ctrTitle"/>
          </p:nvPr>
        </p:nvSpPr>
        <p:spPr>
          <a:xfrm>
            <a:off x="481023" y="1361200"/>
            <a:ext cx="5268600" cy="3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cs-CZ" sz="6800" b="1">
                <a:latin typeface="Times New Roman"/>
                <a:ea typeface="Times New Roman"/>
                <a:cs typeface="Times New Roman"/>
                <a:sym typeface="Times New Roman"/>
              </a:rPr>
              <a:t>ZŠ Štefcova</a:t>
            </a:r>
            <a:r>
              <a:rPr lang="cs-CZ" sz="6300" b="1"/>
              <a:t> </a:t>
            </a:r>
            <a:endParaRPr sz="7500"/>
          </a:p>
        </p:txBody>
      </p:sp>
      <p:sp>
        <p:nvSpPr>
          <p:cNvPr id="189" name="Google Shape;189;p1"/>
          <p:cNvSpPr txBox="1"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4200" b="1">
                <a:latin typeface="Arial"/>
                <a:ea typeface="Arial"/>
                <a:cs typeface="Arial"/>
                <a:sym typeface="Arial"/>
              </a:rPr>
              <a:t>KatNell</a:t>
            </a:r>
            <a:endParaRPr sz="4200"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9"/>
          <p:cNvSpPr txBox="1">
            <a:spLocks noGrp="1"/>
          </p:cNvSpPr>
          <p:nvPr>
            <p:ph type="title"/>
          </p:nvPr>
        </p:nvSpPr>
        <p:spPr>
          <a:xfrm>
            <a:off x="792637" y="494908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</a:pPr>
            <a:r>
              <a:rPr lang="cs-CZ" sz="5300" b="1">
                <a:latin typeface="Times New Roman"/>
                <a:ea typeface="Times New Roman"/>
                <a:cs typeface="Times New Roman"/>
                <a:sym typeface="Times New Roman"/>
              </a:rPr>
              <a:t>Robotická budoucnost - teorie</a:t>
            </a:r>
            <a:endParaRPr sz="53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89" name="Google Shape;289;p9"/>
          <p:cNvGrpSpPr/>
          <p:nvPr/>
        </p:nvGrpSpPr>
        <p:grpSpPr>
          <a:xfrm>
            <a:off x="2852037" y="1510873"/>
            <a:ext cx="6487944" cy="5347136"/>
            <a:chOff x="901193" y="30215"/>
            <a:chExt cx="5663359" cy="4815938"/>
          </a:xfrm>
        </p:grpSpPr>
        <p:sp>
          <p:nvSpPr>
            <p:cNvPr id="290" name="Google Shape;290;p9"/>
            <p:cNvSpPr/>
            <p:nvPr/>
          </p:nvSpPr>
          <p:spPr>
            <a:xfrm>
              <a:off x="2737481" y="30215"/>
              <a:ext cx="1999058" cy="97848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3D4B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9"/>
            <p:cNvSpPr txBox="1"/>
            <p:nvPr/>
          </p:nvSpPr>
          <p:spPr>
            <a:xfrm>
              <a:off x="2785247" y="77981"/>
              <a:ext cx="1903526" cy="8829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entury Gothic"/>
                <a:buNone/>
              </a:pPr>
              <a:r>
                <a:rPr lang="cs-CZ" sz="2200" b="1">
                  <a:solidFill>
                    <a:schemeClr val="dk1"/>
                  </a:solidFill>
                </a:rPr>
                <a:t>2020 – proniká do domácností</a:t>
              </a:r>
              <a:endParaRPr sz="21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1845489" y="559738"/>
              <a:ext cx="3907654" cy="390765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062" y="9931"/>
                  </a:moveTo>
                  <a:lnTo>
                    <a:pt x="93062" y="9931"/>
                  </a:lnTo>
                  <a:cubicBezTo>
                    <a:pt x="97290" y="12723"/>
                    <a:pt x="101147" y="16039"/>
                    <a:pt x="104541" y="1980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4647311" y="1329707"/>
              <a:ext cx="1917241" cy="102308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3D4B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9"/>
            <p:cNvSpPr txBox="1"/>
            <p:nvPr/>
          </p:nvSpPr>
          <p:spPr>
            <a:xfrm>
              <a:off x="4697254" y="1379650"/>
              <a:ext cx="1817355" cy="9231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entury Gothic"/>
                <a:buNone/>
              </a:pPr>
              <a:r>
                <a:rPr lang="cs-CZ" sz="2100" b="1">
                  <a:solidFill>
                    <a:schemeClr val="dk1"/>
                  </a:solidFill>
                </a:rPr>
                <a:t>2030 – stírání mezi lidskou a umělou tkání</a:t>
              </a:r>
              <a:endParaRPr sz="2100"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1867186" y="938499"/>
              <a:ext cx="3907654" cy="390765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903" y="48579"/>
                  </a:moveTo>
                  <a:lnTo>
                    <a:pt x="118903" y="48579"/>
                  </a:lnTo>
                  <a:cubicBezTo>
                    <a:pt x="119927" y="53858"/>
                    <a:pt x="120236" y="59250"/>
                    <a:pt x="119822" y="64612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4449204" y="3213639"/>
              <a:ext cx="2062629" cy="98941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3D4B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9"/>
            <p:cNvSpPr txBox="1"/>
            <p:nvPr/>
          </p:nvSpPr>
          <p:spPr>
            <a:xfrm>
              <a:off x="4497503" y="3261938"/>
              <a:ext cx="1966031" cy="8928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entury Gothic"/>
                <a:buNone/>
              </a:pPr>
              <a:r>
                <a:rPr lang="cs-CZ" sz="1900" b="1">
                  <a:solidFill>
                    <a:schemeClr val="dk1"/>
                  </a:solidFill>
                </a:rPr>
                <a:t>2040 – už není potřeba nakupovat v obchodě</a:t>
              </a:r>
              <a:endParaRPr sz="1900"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1903938" y="649869"/>
              <a:ext cx="3907654" cy="390765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845" y="115481"/>
                  </a:moveTo>
                  <a:cubicBezTo>
                    <a:pt x="69198" y="121101"/>
                    <a:pt x="53958" y="121493"/>
                    <a:pt x="40040" y="11658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1247790" y="3222869"/>
              <a:ext cx="1846263" cy="1035823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3D4B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9"/>
            <p:cNvSpPr txBox="1"/>
            <p:nvPr/>
          </p:nvSpPr>
          <p:spPr>
            <a:xfrm>
              <a:off x="1171318" y="3273373"/>
              <a:ext cx="1999200" cy="9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entury Gothic"/>
                <a:buNone/>
              </a:pPr>
              <a:r>
                <a:rPr lang="cs-CZ" sz="2000" b="1">
                  <a:solidFill>
                    <a:schemeClr val="dk1"/>
                  </a:solidFill>
                </a:rPr>
                <a:t>2050 – přesahuje hranice lidského chápání</a:t>
              </a:r>
              <a:endParaRPr sz="2000"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1768292" y="680347"/>
              <a:ext cx="3907654" cy="390765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66" y="73182"/>
                  </a:moveTo>
                  <a:lnTo>
                    <a:pt x="1466" y="73182"/>
                  </a:lnTo>
                  <a:cubicBezTo>
                    <a:pt x="336" y="68163"/>
                    <a:pt x="-144" y="63020"/>
                    <a:pt x="38" y="5787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901193" y="1395171"/>
              <a:ext cx="1917512" cy="1005274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3D4B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9"/>
            <p:cNvSpPr txBox="1"/>
            <p:nvPr/>
          </p:nvSpPr>
          <p:spPr>
            <a:xfrm>
              <a:off x="950266" y="1444244"/>
              <a:ext cx="1819366" cy="907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entury Gothic"/>
                <a:buNone/>
              </a:pPr>
              <a:r>
                <a:rPr lang="cs-CZ" sz="2000" b="1">
                  <a:solidFill>
                    <a:schemeClr val="dk1"/>
                  </a:solidFill>
                </a:rPr>
                <a:t>2100 – ovládá všechny světová rozhodnutí</a:t>
              </a:r>
              <a:endParaRPr sz="2000"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1745168" y="546232"/>
              <a:ext cx="3907654" cy="390765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3775" y="21748"/>
                  </a:moveTo>
                  <a:lnTo>
                    <a:pt x="13775" y="21748"/>
                  </a:lnTo>
                  <a:cubicBezTo>
                    <a:pt x="17283" y="17509"/>
                    <a:pt x="21358" y="13772"/>
                    <a:pt x="25885" y="1064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</a:pPr>
            <a:r>
              <a:rPr lang="cs-CZ" sz="6100" b="1">
                <a:latin typeface="Times New Roman"/>
                <a:ea typeface="Times New Roman"/>
                <a:cs typeface="Times New Roman"/>
                <a:sym typeface="Times New Roman"/>
              </a:rPr>
              <a:t>Jak roboti fungují ?</a:t>
            </a:r>
            <a:endParaRPr sz="61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0" name="Google Shape;31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9382" y="2102975"/>
            <a:ext cx="3836310" cy="421473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0"/>
          <p:cNvSpPr txBox="1">
            <a:spLocks noGrp="1"/>
          </p:cNvSpPr>
          <p:nvPr>
            <p:ph type="body" idx="1"/>
          </p:nvPr>
        </p:nvSpPr>
        <p:spPr>
          <a:xfrm>
            <a:off x="909500" y="2102975"/>
            <a:ext cx="7070400" cy="41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lvl="0" indent="-309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800"/>
              <a:buFont typeface="Arial"/>
              <a:buChar char="◦"/>
            </a:pPr>
            <a:r>
              <a:rPr lang="cs-CZ" sz="3800" dirty="0">
                <a:latin typeface="Arial"/>
                <a:ea typeface="Arial"/>
                <a:cs typeface="Arial"/>
                <a:sym typeface="Arial"/>
              </a:rPr>
              <a:t>vnímá věci pomocí senzorů</a:t>
            </a:r>
            <a:endParaRPr sz="3800" dirty="0">
              <a:latin typeface="Arial"/>
              <a:ea typeface="Arial"/>
              <a:cs typeface="Arial"/>
              <a:sym typeface="Arial"/>
            </a:endParaRPr>
          </a:p>
          <a:p>
            <a:pPr marL="182880" lvl="0" indent="-30988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3800"/>
              <a:buFont typeface="Arial"/>
              <a:buChar char="◦"/>
            </a:pPr>
            <a:r>
              <a:rPr lang="cs-CZ" sz="3800" dirty="0">
                <a:latin typeface="Arial"/>
                <a:ea typeface="Arial"/>
                <a:cs typeface="Arial"/>
                <a:sym typeface="Arial"/>
              </a:rPr>
              <a:t>dokážou mít vlastní představu</a:t>
            </a:r>
            <a:endParaRPr sz="3800" dirty="0">
              <a:latin typeface="Arial"/>
              <a:ea typeface="Arial"/>
              <a:cs typeface="Arial"/>
              <a:sym typeface="Arial"/>
            </a:endParaRPr>
          </a:p>
          <a:p>
            <a:pPr marL="182880" lvl="0" indent="-30988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ts val="3800"/>
              <a:buFont typeface="Arial"/>
              <a:buChar char="◦"/>
            </a:pPr>
            <a:r>
              <a:rPr lang="cs-CZ" sz="3800" dirty="0">
                <a:latin typeface="Arial"/>
                <a:ea typeface="Arial"/>
                <a:cs typeface="Arial"/>
                <a:sym typeface="Arial"/>
              </a:rPr>
              <a:t>reagují na okolí</a:t>
            </a:r>
            <a:endParaRPr sz="38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"/>
          <p:cNvSpPr txBox="1"/>
          <p:nvPr/>
        </p:nvSpPr>
        <p:spPr>
          <a:xfrm>
            <a:off x="1135650" y="1857675"/>
            <a:ext cx="10378200" cy="26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200" i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„</a:t>
            </a:r>
            <a:r>
              <a:rPr lang="cs-CZ" sz="4200" i="1">
                <a:solidFill>
                  <a:schemeClr val="dk1"/>
                </a:solidFill>
              </a:rPr>
              <a:t>Optimisté věří, že nám pomůže vyřešit celoplanetární problémy, pesimisté věští, že naopak gigantické problémy způsobí”</a:t>
            </a:r>
            <a:endParaRPr sz="4200" i="1"/>
          </a:p>
        </p:txBody>
      </p:sp>
      <p:sp>
        <p:nvSpPr>
          <p:cNvPr id="317" name="Google Shape;317;p12"/>
          <p:cNvSpPr txBox="1"/>
          <p:nvPr/>
        </p:nvSpPr>
        <p:spPr>
          <a:xfrm>
            <a:off x="8799675" y="5771025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ac12cf5527_0_0"/>
          <p:cNvSpPr txBox="1">
            <a:spLocks noGrp="1"/>
          </p:cNvSpPr>
          <p:nvPr>
            <p:ph type="title"/>
          </p:nvPr>
        </p:nvSpPr>
        <p:spPr>
          <a:xfrm>
            <a:off x="1608338" y="988822"/>
            <a:ext cx="4756951" cy="432002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/>
              <a:t>Názory na AI lidí ze školy</a:t>
            </a:r>
            <a:endParaRPr b="1" dirty="0"/>
          </a:p>
        </p:txBody>
      </p:sp>
      <p:pic>
        <p:nvPicPr>
          <p:cNvPr id="2" name="prezentiáda -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7239" y="702550"/>
            <a:ext cx="3048000" cy="541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a29251f070_0_0"/>
          <p:cNvSpPr txBox="1"/>
          <p:nvPr/>
        </p:nvSpPr>
        <p:spPr>
          <a:xfrm>
            <a:off x="1931725" y="26336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2a29251f070_0_0"/>
          <p:cNvSpPr txBox="1">
            <a:spLocks noGrp="1"/>
          </p:cNvSpPr>
          <p:nvPr>
            <p:ph type="title"/>
          </p:nvPr>
        </p:nvSpPr>
        <p:spPr>
          <a:xfrm>
            <a:off x="2632199" y="572238"/>
            <a:ext cx="6927600" cy="137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1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A jak to vidíte vy?</a:t>
            </a:r>
            <a:endParaRPr sz="6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305" y="1943838"/>
            <a:ext cx="3711388" cy="371138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139763" y="6239435"/>
            <a:ext cx="1912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https://bit.ly/3SDXkZc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13" descr="Obsah obrázku patro, interiér, židle, místnost&#10;&#10;Popis byl vytvořen automaticky"/>
          <p:cNvPicPr preferRelativeResize="0"/>
          <p:nvPr/>
        </p:nvPicPr>
        <p:blipFill rotWithShape="1">
          <a:blip r:embed="rId3">
            <a:alphaModFix/>
          </a:blip>
          <a:srcRect t="30475" r="4" b="3956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 extrusionOk="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38" name="Google Shape;338;p13"/>
          <p:cNvSpPr/>
          <p:nvPr/>
        </p:nvSpPr>
        <p:spPr>
          <a:xfrm>
            <a:off x="0" y="0"/>
            <a:ext cx="4959047" cy="6858000"/>
          </a:xfrm>
          <a:custGeom>
            <a:avLst/>
            <a:gdLst/>
            <a:ahLst/>
            <a:cxnLst/>
            <a:rect l="l" t="t" r="r" b="b"/>
            <a:pathLst>
              <a:path w="4959047" h="6858000" extrusionOk="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E9EDF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D8D8D8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3"/>
          <p:cNvSpPr/>
          <p:nvPr/>
        </p:nvSpPr>
        <p:spPr>
          <a:xfrm>
            <a:off x="0" y="0"/>
            <a:ext cx="4948887" cy="6858000"/>
          </a:xfrm>
          <a:custGeom>
            <a:avLst/>
            <a:gdLst/>
            <a:ahLst/>
            <a:cxnLst/>
            <a:rect l="l" t="t" r="r" b="b"/>
            <a:pathLst>
              <a:path w="4948887" h="6858000" extrusionOk="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477975" y="1122375"/>
            <a:ext cx="4481100" cy="3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cs-CZ" sz="5700">
                <a:latin typeface="Times New Roman"/>
                <a:ea typeface="Times New Roman"/>
                <a:cs typeface="Times New Roman"/>
                <a:sym typeface="Times New Roman"/>
              </a:rPr>
              <a:t>Dotazy </a:t>
            </a:r>
            <a:br>
              <a:rPr lang="cs-CZ" sz="57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-CZ" sz="5700">
                <a:latin typeface="Times New Roman"/>
                <a:ea typeface="Times New Roman"/>
                <a:cs typeface="Times New Roman"/>
                <a:sym typeface="Times New Roman"/>
              </a:rPr>
              <a:t>a připomínky</a:t>
            </a:r>
            <a:endParaRPr sz="5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1" name="Google Shape;341;p13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13"/>
          <p:cNvSpPr/>
          <p:nvPr/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entury Gothic"/>
              <a:buNone/>
            </a:pPr>
            <a:r>
              <a:rPr lang="cs-CZ" sz="6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Umělá Inteligence - AI</a:t>
            </a:r>
            <a:endParaRPr sz="6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Google Shape;197;p2"/>
          <p:cNvSpPr txBox="1">
            <a:spLocks noGrp="1"/>
          </p:cNvSpPr>
          <p:nvPr>
            <p:ph type="body" idx="1"/>
          </p:nvPr>
        </p:nvSpPr>
        <p:spPr>
          <a:xfrm>
            <a:off x="605424" y="2509175"/>
            <a:ext cx="4668539" cy="30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lvl="0" indent="-29083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500"/>
              <a:buFont typeface="Arial"/>
              <a:buChar char="◦"/>
            </a:pPr>
            <a:r>
              <a:rPr lang="cs-CZ" sz="3500" dirty="0" smtClean="0">
                <a:latin typeface="Arial"/>
                <a:ea typeface="Arial"/>
                <a:cs typeface="Arial"/>
                <a:sym typeface="Arial"/>
              </a:rPr>
              <a:t>Javorková Kateřina</a:t>
            </a:r>
            <a:endParaRPr sz="3500" dirty="0">
              <a:latin typeface="Arial"/>
              <a:ea typeface="Arial"/>
              <a:cs typeface="Arial"/>
              <a:sym typeface="Arial"/>
            </a:endParaRPr>
          </a:p>
          <a:p>
            <a:pPr marL="182880" lvl="0" indent="-29083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SzPts val="3500"/>
              <a:buFont typeface="Arial"/>
              <a:buChar char="◦"/>
            </a:pPr>
            <a:r>
              <a:rPr lang="cs-CZ" sz="3500" dirty="0">
                <a:latin typeface="Arial"/>
                <a:ea typeface="Arial"/>
                <a:cs typeface="Arial"/>
                <a:sym typeface="Arial"/>
              </a:rPr>
              <a:t>Hejzlarová Nella</a:t>
            </a:r>
            <a:endParaRPr sz="35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893071" y="1530495"/>
            <a:ext cx="3489893" cy="6210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"/>
          <p:cNvSpPr txBox="1">
            <a:spLocks noGrp="1"/>
          </p:cNvSpPr>
          <p:nvPr>
            <p:ph type="title"/>
          </p:nvPr>
        </p:nvSpPr>
        <p:spPr>
          <a:xfrm>
            <a:off x="1066800" y="532269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</a:pPr>
            <a:r>
              <a:rPr lang="cs-CZ" sz="6000" b="1">
                <a:latin typeface="Times New Roman"/>
                <a:ea typeface="Times New Roman"/>
                <a:cs typeface="Times New Roman"/>
                <a:sym typeface="Times New Roman"/>
              </a:rPr>
              <a:t>Co je to AI ?</a:t>
            </a:r>
            <a:endParaRPr sz="6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p3"/>
          <p:cNvSpPr txBox="1">
            <a:spLocks noGrp="1"/>
          </p:cNvSpPr>
          <p:nvPr>
            <p:ph type="body" idx="1"/>
          </p:nvPr>
        </p:nvSpPr>
        <p:spPr>
          <a:xfrm>
            <a:off x="1020025" y="2012650"/>
            <a:ext cx="10058400" cy="3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indent="-22733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Char char="◦"/>
            </a:pPr>
            <a:r>
              <a:rPr lang="cs-CZ" sz="2500" dirty="0"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cs-CZ" sz="3100" dirty="0">
                <a:latin typeface="Arial"/>
                <a:ea typeface="Arial"/>
                <a:cs typeface="Arial"/>
                <a:sym typeface="Arial"/>
              </a:rPr>
              <a:t>chopnost strojů napodobovat lidské schopnosti</a:t>
            </a:r>
            <a:endParaRPr sz="3100" dirty="0">
              <a:latin typeface="Arial"/>
              <a:ea typeface="Arial"/>
              <a:cs typeface="Arial"/>
              <a:sym typeface="Arial"/>
            </a:endParaRPr>
          </a:p>
          <a:p>
            <a:pPr marL="182880" lvl="0" indent="-26543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SzPts val="3100"/>
              <a:buFont typeface="Arial"/>
              <a:buChar char="◦"/>
            </a:pPr>
            <a:r>
              <a:rPr lang="cs-CZ" sz="3100" dirty="0">
                <a:latin typeface="Arial"/>
                <a:ea typeface="Arial"/>
                <a:cs typeface="Arial"/>
                <a:sym typeface="Arial"/>
              </a:rPr>
              <a:t>umožňuje technickým systémům reagovat na vjemy z jejich prostředí</a:t>
            </a:r>
            <a:endParaRPr sz="3100" dirty="0">
              <a:latin typeface="Arial"/>
              <a:ea typeface="Arial"/>
              <a:cs typeface="Arial"/>
              <a:sym typeface="Arial"/>
            </a:endParaRPr>
          </a:p>
          <a:p>
            <a:pPr marL="182880" lvl="0" indent="-68579" algn="l" rtl="0">
              <a:lnSpc>
                <a:spcPct val="2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</a:pPr>
            <a:endParaRPr sz="2200" dirty="0"/>
          </a:p>
          <a:p>
            <a:pPr marL="182880" lvl="0" indent="-68579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</a:pPr>
            <a:endParaRPr sz="2400" dirty="0"/>
          </a:p>
          <a:p>
            <a:pPr marL="182880" lvl="0" indent="-68579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206" name="Google Shape;20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9751" y="3513450"/>
            <a:ext cx="5146286" cy="2970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a273cb04ec_0_0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000" b="1">
                <a:latin typeface="Times New Roman"/>
                <a:ea typeface="Times New Roman"/>
                <a:cs typeface="Times New Roman"/>
                <a:sym typeface="Times New Roman"/>
              </a:rPr>
              <a:t>Co je to AI ?</a:t>
            </a:r>
            <a:endParaRPr/>
          </a:p>
        </p:txBody>
      </p:sp>
      <p:sp>
        <p:nvSpPr>
          <p:cNvPr id="213" name="Google Shape;213;g2a273cb04ec_0_0"/>
          <p:cNvSpPr txBox="1">
            <a:spLocks noGrp="1"/>
          </p:cNvSpPr>
          <p:nvPr>
            <p:ph type="body" idx="1"/>
          </p:nvPr>
        </p:nvSpPr>
        <p:spPr>
          <a:xfrm>
            <a:off x="1014375" y="2082145"/>
            <a:ext cx="10058400" cy="3931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lvl="0" indent="-26543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SzPts val="3100"/>
              <a:buFont typeface="Arial"/>
              <a:buChar char="◦"/>
            </a:pPr>
            <a:r>
              <a:rPr lang="cs-CZ" sz="3100">
                <a:latin typeface="Arial"/>
                <a:ea typeface="Arial"/>
                <a:cs typeface="Arial"/>
                <a:sym typeface="Arial"/>
              </a:rPr>
              <a:t>program, který simuluje lidské myšlení a akce</a:t>
            </a:r>
            <a:endParaRPr sz="3100">
              <a:latin typeface="Arial"/>
              <a:ea typeface="Arial"/>
              <a:cs typeface="Arial"/>
              <a:sym typeface="Arial"/>
            </a:endParaRPr>
          </a:p>
          <a:p>
            <a:pPr marL="182880" lvl="0" indent="-26543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SzPts val="3100"/>
              <a:buFont typeface="Arial"/>
              <a:buChar char="◦"/>
            </a:pPr>
            <a:r>
              <a:rPr lang="cs-CZ" sz="3100">
                <a:latin typeface="Arial"/>
                <a:ea typeface="Arial"/>
                <a:cs typeface="Arial"/>
                <a:sym typeface="Arial"/>
              </a:rPr>
              <a:t>dokáže řešit problémy</a:t>
            </a:r>
            <a:endParaRPr sz="3100">
              <a:latin typeface="Arial"/>
              <a:ea typeface="Arial"/>
              <a:cs typeface="Arial"/>
              <a:sym typeface="Arial"/>
            </a:endParaRPr>
          </a:p>
          <a:p>
            <a:pPr marL="182880" lvl="0" indent="-26543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SzPts val="3100"/>
              <a:buFont typeface="Arial"/>
              <a:buChar char="◦"/>
            </a:pPr>
            <a:r>
              <a:rPr lang="cs-CZ" sz="3100">
                <a:latin typeface="Arial"/>
                <a:ea typeface="Arial"/>
                <a:cs typeface="Arial"/>
                <a:sym typeface="Arial"/>
              </a:rPr>
              <a:t>dosahuje určitých cílů</a:t>
            </a:r>
            <a:endParaRPr sz="3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" name="Google Shape;214;g2a273cb04e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4575" y="2975051"/>
            <a:ext cx="6280116" cy="3106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"/>
          <p:cNvSpPr txBox="1"/>
          <p:nvPr/>
        </p:nvSpPr>
        <p:spPr>
          <a:xfrm>
            <a:off x="1595300" y="1589200"/>
            <a:ext cx="93942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500" i="1">
                <a:solidFill>
                  <a:srgbClr val="202124"/>
                </a:solidFill>
              </a:rPr>
              <a:t>„</a:t>
            </a:r>
            <a:r>
              <a:rPr lang="cs-CZ" sz="4500" i="1">
                <a:solidFill>
                  <a:srgbClr val="040C28"/>
                </a:solidFill>
              </a:rPr>
              <a:t>Vytvoření funkční umělé inteligence může být největší událostí v dějinách naší civilizace.</a:t>
            </a:r>
            <a:endParaRPr sz="4500" i="1">
              <a:solidFill>
                <a:srgbClr val="202124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500" i="1">
                <a:solidFill>
                  <a:srgbClr val="040C28"/>
                </a:solidFill>
              </a:rPr>
              <a:t>Nebo nejhorší</a:t>
            </a:r>
            <a:r>
              <a:rPr lang="cs-CZ" sz="4500" i="1">
                <a:solidFill>
                  <a:srgbClr val="202124"/>
                </a:solidFill>
              </a:rPr>
              <a:t>”</a:t>
            </a:r>
            <a:endParaRPr sz="4500" i="1"/>
          </a:p>
        </p:txBody>
      </p:sp>
      <p:sp>
        <p:nvSpPr>
          <p:cNvPr id="220" name="Google Shape;220;p4"/>
          <p:cNvSpPr txBox="1"/>
          <p:nvPr/>
        </p:nvSpPr>
        <p:spPr>
          <a:xfrm>
            <a:off x="7376125" y="5263725"/>
            <a:ext cx="38442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0">
                <a:solidFill>
                  <a:srgbClr val="202124"/>
                </a:solidFill>
              </a:rPr>
              <a:t>S</a:t>
            </a:r>
            <a:r>
              <a:rPr lang="cs-CZ" sz="3500">
                <a:solidFill>
                  <a:srgbClr val="202124"/>
                </a:solidFill>
              </a:rPr>
              <a:t>tephen Hawking</a:t>
            </a:r>
            <a:endParaRPr sz="3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"/>
          <p:cNvSpPr txBox="1">
            <a:spLocks noGrp="1"/>
          </p:cNvSpPr>
          <p:nvPr>
            <p:ph type="title"/>
          </p:nvPr>
        </p:nvSpPr>
        <p:spPr>
          <a:xfrm>
            <a:off x="1213625" y="6044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</a:pPr>
            <a:r>
              <a:rPr lang="cs-CZ" sz="5800" b="1">
                <a:latin typeface="Times New Roman"/>
                <a:ea typeface="Times New Roman"/>
                <a:cs typeface="Times New Roman"/>
                <a:sym typeface="Times New Roman"/>
              </a:rPr>
              <a:t>Kde se s AI můžeme setkat ?</a:t>
            </a:r>
            <a:endParaRPr sz="58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7" name="Google Shape;227;p5"/>
          <p:cNvSpPr/>
          <p:nvPr/>
        </p:nvSpPr>
        <p:spPr>
          <a:xfrm>
            <a:off x="1615375" y="1976112"/>
            <a:ext cx="4158600" cy="2215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8" name="Google Shape;228;p5"/>
          <p:cNvSpPr/>
          <p:nvPr/>
        </p:nvSpPr>
        <p:spPr>
          <a:xfrm>
            <a:off x="1636375" y="4230000"/>
            <a:ext cx="4116600" cy="2215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9" name="Google Shape;229;p5"/>
          <p:cNvSpPr/>
          <p:nvPr/>
        </p:nvSpPr>
        <p:spPr>
          <a:xfrm>
            <a:off x="6250377" y="1976115"/>
            <a:ext cx="4074600" cy="2215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0" name="Google Shape;230;p5"/>
          <p:cNvSpPr/>
          <p:nvPr/>
        </p:nvSpPr>
        <p:spPr>
          <a:xfrm>
            <a:off x="6285176" y="4230050"/>
            <a:ext cx="4005000" cy="2215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1" name="Google Shape;231;p5"/>
          <p:cNvSpPr txBox="1"/>
          <p:nvPr/>
        </p:nvSpPr>
        <p:spPr>
          <a:xfrm>
            <a:off x="1963401" y="2137700"/>
            <a:ext cx="3212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Telefony</a:t>
            </a:r>
            <a:endParaRPr sz="32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" name="Google Shape;232;p5"/>
          <p:cNvSpPr txBox="1"/>
          <p:nvPr/>
        </p:nvSpPr>
        <p:spPr>
          <a:xfrm>
            <a:off x="2038521" y="2757355"/>
            <a:ext cx="2427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cs-CZ" sz="2700">
                <a:solidFill>
                  <a:schemeClr val="dk1"/>
                </a:solidFill>
              </a:rPr>
              <a:t>vyhledávání na internetu</a:t>
            </a:r>
            <a:endParaRPr sz="250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3" name="Google Shape;233;p5"/>
          <p:cNvSpPr txBox="1"/>
          <p:nvPr/>
        </p:nvSpPr>
        <p:spPr>
          <a:xfrm>
            <a:off x="1896375" y="4230000"/>
            <a:ext cx="333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On-line platba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4" name="Google Shape;234;p5"/>
          <p:cNvSpPr txBox="1"/>
          <p:nvPr/>
        </p:nvSpPr>
        <p:spPr>
          <a:xfrm>
            <a:off x="2038530" y="4875246"/>
            <a:ext cx="2904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cs-CZ" sz="2600">
                <a:solidFill>
                  <a:schemeClr val="dk1"/>
                </a:solidFill>
              </a:rPr>
              <a:t>Amazon</a:t>
            </a:r>
            <a:endParaRPr sz="2400"/>
          </a:p>
          <a:p>
            <a:pPr marL="28575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cs-CZ" sz="2600">
                <a:solidFill>
                  <a:schemeClr val="dk1"/>
                </a:solidFill>
              </a:rPr>
              <a:t>KFC</a:t>
            </a:r>
            <a:endParaRPr sz="2400"/>
          </a:p>
          <a:p>
            <a:pPr marL="28575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cs-CZ" sz="2600">
                <a:solidFill>
                  <a:schemeClr val="dk1"/>
                </a:solidFill>
              </a:rPr>
              <a:t>banka</a:t>
            </a:r>
            <a:endParaRPr sz="2400"/>
          </a:p>
        </p:txBody>
      </p:sp>
      <p:sp>
        <p:nvSpPr>
          <p:cNvPr id="235" name="Google Shape;235;p5"/>
          <p:cNvSpPr txBox="1"/>
          <p:nvPr/>
        </p:nvSpPr>
        <p:spPr>
          <a:xfrm>
            <a:off x="6600229" y="2191700"/>
            <a:ext cx="3121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Domácí spotřebiče</a:t>
            </a:r>
            <a:endParaRPr sz="29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" name="Google Shape;236;p5"/>
          <p:cNvSpPr txBox="1"/>
          <p:nvPr/>
        </p:nvSpPr>
        <p:spPr>
          <a:xfrm>
            <a:off x="6978100" y="2711152"/>
            <a:ext cx="19419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cs-CZ" sz="2700">
                <a:solidFill>
                  <a:schemeClr val="dk1"/>
                </a:solidFill>
              </a:rPr>
              <a:t>vysavač</a:t>
            </a:r>
            <a:endParaRPr sz="2500"/>
          </a:p>
          <a:p>
            <a:pPr marL="28575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cs-CZ" sz="2700">
                <a:solidFill>
                  <a:schemeClr val="dk1"/>
                </a:solidFill>
              </a:rPr>
              <a:t>sekačka</a:t>
            </a:r>
            <a:endParaRPr sz="2500"/>
          </a:p>
          <a:p>
            <a:pPr marL="285750" marR="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</a:pPr>
            <a:r>
              <a:rPr lang="cs-CZ" sz="2700">
                <a:solidFill>
                  <a:schemeClr val="dk1"/>
                </a:solidFill>
              </a:rPr>
              <a:t>pračka</a:t>
            </a:r>
            <a:endParaRPr sz="2500"/>
          </a:p>
        </p:txBody>
      </p:sp>
      <p:sp>
        <p:nvSpPr>
          <p:cNvPr id="237" name="Google Shape;237;p5"/>
          <p:cNvSpPr txBox="1"/>
          <p:nvPr/>
        </p:nvSpPr>
        <p:spPr>
          <a:xfrm>
            <a:off x="6580230" y="4400325"/>
            <a:ext cx="341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Strojové překlady</a:t>
            </a:r>
            <a:endParaRPr sz="3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8" name="Google Shape;238;p5" descr="Příběh Google | Újezd.n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5272" y="676195"/>
            <a:ext cx="3772358" cy="313375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5"/>
          <p:cNvSpPr txBox="1"/>
          <p:nvPr/>
        </p:nvSpPr>
        <p:spPr>
          <a:xfrm>
            <a:off x="6807550" y="4967650"/>
            <a:ext cx="2835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cs-CZ" sz="2600">
                <a:solidFill>
                  <a:schemeClr val="dk1"/>
                </a:solidFill>
              </a:rPr>
              <a:t>mluvený text</a:t>
            </a:r>
            <a:endParaRPr sz="2400"/>
          </a:p>
          <a:p>
            <a:pPr marL="28575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cs-CZ" sz="2600">
                <a:solidFill>
                  <a:schemeClr val="dk1"/>
                </a:solidFill>
              </a:rPr>
              <a:t>psaný text</a:t>
            </a:r>
            <a:endParaRPr sz="2400"/>
          </a:p>
          <a:p>
            <a:pPr marL="285750" marR="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cs-CZ" sz="2600">
                <a:solidFill>
                  <a:schemeClr val="dk1"/>
                </a:solidFill>
              </a:rPr>
              <a:t>titulky</a:t>
            </a:r>
            <a:endParaRPr sz="2400"/>
          </a:p>
        </p:txBody>
      </p:sp>
      <p:pic>
        <p:nvPicPr>
          <p:cNvPr id="240" name="Google Shape;240;p5" descr="Vyplatí se robotický vysavač? | Dřevostavby, časopis o bydlení - DřevoStavb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5821" y="676195"/>
            <a:ext cx="4338176" cy="33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 descr="Platby přes internet: 4 způsoby, jak bezpečně platit kartou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52110" y="2813846"/>
            <a:ext cx="3334924" cy="332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 descr="Anglický slovník: překlad slova titulk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52349" y="2680754"/>
            <a:ext cx="3913875" cy="3494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"/>
          <p:cNvSpPr txBox="1">
            <a:spLocks noGrp="1"/>
          </p:cNvSpPr>
          <p:nvPr>
            <p:ph type="title"/>
          </p:nvPr>
        </p:nvSpPr>
        <p:spPr>
          <a:xfrm>
            <a:off x="1000813" y="378269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</a:pPr>
            <a:r>
              <a:rPr lang="cs-CZ" sz="5500" b="1">
                <a:latin typeface="Times New Roman"/>
                <a:ea typeface="Times New Roman"/>
                <a:cs typeface="Times New Roman"/>
                <a:sym typeface="Times New Roman"/>
              </a:rPr>
              <a:t>Příklady využití AI</a:t>
            </a:r>
            <a:endParaRPr sz="55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8" name="Google Shape;248;p6" descr="Pokročilá medicína a léčiva | RIS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175" y="2126236"/>
            <a:ext cx="6193547" cy="2112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6" descr="Železnice nestíhá. Současný provoz měl nastat až za 30 let, páteřní tratě  jsou na hraně kapacity | Ekonom.cz: Web týdeníku EKONO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27050" y="1450575"/>
            <a:ext cx="4918301" cy="2620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6" descr="Potraviny, lesnictví a zemědělství — Česká společnost pro jakos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64482" y="4531189"/>
            <a:ext cx="3863035" cy="2068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" descr="Expanze Farmy Luční dvů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2004" y="4531202"/>
            <a:ext cx="3429067" cy="206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6" descr="Vektorová grafika „Warning. Warning yellow sign. Danger signs and warning  signs. Danger sign collection. Vector illustration.“ ze služby Stock |  Adobe Stock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10404" y="4636077"/>
            <a:ext cx="3184710" cy="206892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6"/>
          <p:cNvSpPr txBox="1"/>
          <p:nvPr/>
        </p:nvSpPr>
        <p:spPr>
          <a:xfrm>
            <a:off x="1366887" y="3978110"/>
            <a:ext cx="22247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4" name="Google Shape;254;p6"/>
          <p:cNvSpPr txBox="1"/>
          <p:nvPr/>
        </p:nvSpPr>
        <p:spPr>
          <a:xfrm>
            <a:off x="634097" y="1579834"/>
            <a:ext cx="4147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600" b="1">
                <a:solidFill>
                  <a:schemeClr val="dk1"/>
                </a:solidFill>
              </a:rPr>
              <a:t>Medicína</a:t>
            </a:r>
            <a:endParaRPr sz="2200" b="1"/>
          </a:p>
        </p:txBody>
      </p:sp>
      <p:sp>
        <p:nvSpPr>
          <p:cNvPr id="255" name="Google Shape;255;p6"/>
          <p:cNvSpPr txBox="1"/>
          <p:nvPr/>
        </p:nvSpPr>
        <p:spPr>
          <a:xfrm>
            <a:off x="8227523" y="879950"/>
            <a:ext cx="3567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600" b="1">
                <a:solidFill>
                  <a:schemeClr val="dk1"/>
                </a:solidFill>
              </a:rPr>
              <a:t>Železniční doprava</a:t>
            </a:r>
            <a:endParaRPr sz="2200" b="1"/>
          </a:p>
        </p:txBody>
      </p:sp>
      <p:sp>
        <p:nvSpPr>
          <p:cNvPr id="256" name="Google Shape;256;p6"/>
          <p:cNvSpPr txBox="1"/>
          <p:nvPr/>
        </p:nvSpPr>
        <p:spPr>
          <a:xfrm>
            <a:off x="634100" y="4636075"/>
            <a:ext cx="2438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600" b="1">
                <a:solidFill>
                  <a:schemeClr val="dk1"/>
                </a:solidFill>
              </a:rPr>
              <a:t>Zemědělství</a:t>
            </a:r>
            <a:endParaRPr sz="2200" b="1"/>
          </a:p>
        </p:txBody>
      </p:sp>
      <p:sp>
        <p:nvSpPr>
          <p:cNvPr id="257" name="Google Shape;257;p6"/>
          <p:cNvSpPr txBox="1"/>
          <p:nvPr/>
        </p:nvSpPr>
        <p:spPr>
          <a:xfrm>
            <a:off x="4243259" y="4636082"/>
            <a:ext cx="2205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600" b="1">
                <a:solidFill>
                  <a:schemeClr val="dk1"/>
                </a:solidFill>
              </a:rPr>
              <a:t>EU farmy</a:t>
            </a:r>
            <a:endParaRPr sz="2200" b="1"/>
          </a:p>
        </p:txBody>
      </p:sp>
      <p:sp>
        <p:nvSpPr>
          <p:cNvPr id="258" name="Google Shape;258;p6"/>
          <p:cNvSpPr txBox="1"/>
          <p:nvPr/>
        </p:nvSpPr>
        <p:spPr>
          <a:xfrm>
            <a:off x="7989125" y="4174375"/>
            <a:ext cx="420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</a:rPr>
              <a:t>Varování před katastrofami</a:t>
            </a:r>
            <a:endParaRPr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"/>
          <p:cNvSpPr txBox="1"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</a:pPr>
            <a:r>
              <a:rPr lang="cs-CZ" sz="6200" b="1">
                <a:latin typeface="Times New Roman"/>
                <a:ea typeface="Times New Roman"/>
                <a:cs typeface="Times New Roman"/>
                <a:sym typeface="Times New Roman"/>
              </a:rPr>
              <a:t>Teorie</a:t>
            </a:r>
            <a:endParaRPr sz="62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4" name="Google Shape;264;p7"/>
          <p:cNvSpPr txBox="1">
            <a:spLocks noGrp="1"/>
          </p:cNvSpPr>
          <p:nvPr>
            <p:ph type="body" idx="1"/>
          </p:nvPr>
        </p:nvSpPr>
        <p:spPr>
          <a:xfrm>
            <a:off x="-559702" y="3354145"/>
            <a:ext cx="475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cs-CZ" sz="4100" i="1" u="sng">
                <a:latin typeface="Times New Roman"/>
                <a:ea typeface="Times New Roman"/>
                <a:cs typeface="Times New Roman"/>
                <a:sym typeface="Times New Roman"/>
              </a:rPr>
              <a:t>Káti názor</a:t>
            </a:r>
            <a:endParaRPr sz="4100" i="1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5" name="Google Shape;265;p7"/>
          <p:cNvSpPr txBox="1">
            <a:spLocks noGrp="1"/>
          </p:cNvSpPr>
          <p:nvPr>
            <p:ph type="body" idx="2"/>
          </p:nvPr>
        </p:nvSpPr>
        <p:spPr>
          <a:xfrm>
            <a:off x="891575" y="4130675"/>
            <a:ext cx="4755000" cy="22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2880" lvl="0" indent="-2781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Arial"/>
              <a:buChar char="◦"/>
            </a:pPr>
            <a:r>
              <a:rPr lang="cs-CZ" sz="3300">
                <a:latin typeface="Arial"/>
                <a:ea typeface="Arial"/>
                <a:cs typeface="Arial"/>
                <a:sym typeface="Arial"/>
              </a:rPr>
              <a:t>AI se posune</a:t>
            </a:r>
            <a:endParaRPr sz="3300">
              <a:latin typeface="Arial"/>
              <a:ea typeface="Arial"/>
              <a:cs typeface="Arial"/>
              <a:sym typeface="Arial"/>
            </a:endParaRPr>
          </a:p>
          <a:p>
            <a:pPr marL="182880" lvl="0" indent="-27813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300"/>
              <a:buFont typeface="Arial"/>
              <a:buChar char="◦"/>
            </a:pPr>
            <a:r>
              <a:rPr lang="cs-CZ" sz="3300">
                <a:latin typeface="Arial"/>
                <a:ea typeface="Arial"/>
                <a:cs typeface="Arial"/>
                <a:sym typeface="Arial"/>
              </a:rPr>
              <a:t>nahradí lidstvo</a:t>
            </a:r>
            <a:endParaRPr sz="3300">
              <a:latin typeface="Arial"/>
              <a:ea typeface="Arial"/>
              <a:cs typeface="Arial"/>
              <a:sym typeface="Arial"/>
            </a:endParaRPr>
          </a:p>
          <a:p>
            <a:pPr marL="182880" lvl="0" indent="-27813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300"/>
              <a:buFont typeface="Arial"/>
              <a:buChar char="◦"/>
            </a:pPr>
            <a:r>
              <a:rPr lang="cs-CZ" sz="3300">
                <a:latin typeface="Arial"/>
                <a:ea typeface="Arial"/>
                <a:cs typeface="Arial"/>
                <a:sym typeface="Arial"/>
              </a:rPr>
              <a:t>vymkne se kontrole</a:t>
            </a:r>
            <a:endParaRPr sz="3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7"/>
          <p:cNvSpPr txBox="1">
            <a:spLocks noGrp="1"/>
          </p:cNvSpPr>
          <p:nvPr>
            <p:ph type="body" idx="3"/>
          </p:nvPr>
        </p:nvSpPr>
        <p:spPr>
          <a:xfrm>
            <a:off x="4394622" y="3294039"/>
            <a:ext cx="4755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cs-CZ" sz="4100" i="1" u="sng">
                <a:latin typeface="Times New Roman"/>
                <a:ea typeface="Times New Roman"/>
                <a:cs typeface="Times New Roman"/>
                <a:sym typeface="Times New Roman"/>
              </a:rPr>
              <a:t>Nelli názor</a:t>
            </a:r>
            <a:endParaRPr sz="4100" i="1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7" name="Google Shape;267;p7"/>
          <p:cNvSpPr txBox="1">
            <a:spLocks noGrp="1"/>
          </p:cNvSpPr>
          <p:nvPr>
            <p:ph type="body" idx="4"/>
          </p:nvPr>
        </p:nvSpPr>
        <p:spPr>
          <a:xfrm>
            <a:off x="6338850" y="3994350"/>
            <a:ext cx="5280000" cy="19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indent="-2781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Font typeface="Arial"/>
              <a:buChar char="◦"/>
            </a:pPr>
            <a:r>
              <a:rPr lang="cs-CZ" sz="3300">
                <a:latin typeface="Arial"/>
                <a:ea typeface="Arial"/>
                <a:cs typeface="Arial"/>
                <a:sym typeface="Arial"/>
              </a:rPr>
              <a:t>nikam se neposune</a:t>
            </a:r>
            <a:endParaRPr sz="3300">
              <a:latin typeface="Arial"/>
              <a:ea typeface="Arial"/>
              <a:cs typeface="Arial"/>
              <a:sym typeface="Arial"/>
            </a:endParaRPr>
          </a:p>
          <a:p>
            <a:pPr marL="182880" lvl="0" indent="-27813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300"/>
              <a:buFont typeface="Arial"/>
              <a:buChar char="◦"/>
            </a:pPr>
            <a:r>
              <a:rPr lang="cs-CZ" sz="3300">
                <a:latin typeface="Arial"/>
                <a:ea typeface="Arial"/>
                <a:cs typeface="Arial"/>
                <a:sym typeface="Arial"/>
              </a:rPr>
              <a:t>spíše jaderná válka</a:t>
            </a:r>
            <a:endParaRPr sz="3300">
              <a:latin typeface="Arial"/>
              <a:ea typeface="Arial"/>
              <a:cs typeface="Arial"/>
              <a:sym typeface="Arial"/>
            </a:endParaRPr>
          </a:p>
          <a:p>
            <a:pPr marL="182880" lvl="0" indent="-27813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300"/>
              <a:buFont typeface="Arial"/>
              <a:buChar char="◦"/>
            </a:pPr>
            <a:r>
              <a:rPr lang="cs-CZ" sz="3300">
                <a:latin typeface="Arial"/>
                <a:ea typeface="Arial"/>
                <a:cs typeface="Arial"/>
                <a:sym typeface="Arial"/>
              </a:rPr>
              <a:t>lidstvo na ní bude závislé</a:t>
            </a:r>
            <a:endParaRPr sz="33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7"/>
          <p:cNvSpPr txBox="1"/>
          <p:nvPr/>
        </p:nvSpPr>
        <p:spPr>
          <a:xfrm>
            <a:off x="840550" y="1893625"/>
            <a:ext cx="7181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600" i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r>
              <a:rPr lang="cs-CZ" sz="2600" i="1">
                <a:solidFill>
                  <a:schemeClr val="dk1"/>
                </a:solidFill>
              </a:rPr>
              <a:t>J</a:t>
            </a:r>
            <a:r>
              <a:rPr lang="cs-CZ" sz="3100" i="1">
                <a:solidFill>
                  <a:schemeClr val="dk1"/>
                </a:solidFill>
              </a:rPr>
              <a:t>e pravděpodobnější, že lidstvo zničí jaderná válka, nebo umělá inteligence?„</a:t>
            </a:r>
            <a:endParaRPr sz="3100" i="1"/>
          </a:p>
        </p:txBody>
      </p:sp>
      <p:pic>
        <p:nvPicPr>
          <p:cNvPr id="269" name="Google Shape;269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1950" y="252775"/>
            <a:ext cx="3953400" cy="296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"/>
          <p:cNvSpPr txBox="1">
            <a:spLocks noGrp="1"/>
          </p:cNvSpPr>
          <p:nvPr>
            <p:ph type="title"/>
          </p:nvPr>
        </p:nvSpPr>
        <p:spPr>
          <a:xfrm>
            <a:off x="1066800" y="570320"/>
            <a:ext cx="100584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</a:pPr>
            <a:r>
              <a:rPr lang="cs-CZ" sz="6000" b="1">
                <a:latin typeface="Times New Roman"/>
                <a:ea typeface="Times New Roman"/>
                <a:cs typeface="Times New Roman"/>
                <a:sym typeface="Times New Roman"/>
              </a:rPr>
              <a:t>Robotika</a:t>
            </a:r>
            <a:endParaRPr sz="60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5" name="Google Shape;275;p8"/>
          <p:cNvSpPr txBox="1">
            <a:spLocks noGrp="1"/>
          </p:cNvSpPr>
          <p:nvPr>
            <p:ph type="body" idx="1"/>
          </p:nvPr>
        </p:nvSpPr>
        <p:spPr>
          <a:xfrm>
            <a:off x="1066800" y="2103120"/>
            <a:ext cx="3816285" cy="1620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274320" lvl="1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457200" lvl="1" indent="-8127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sp>
        <p:nvSpPr>
          <p:cNvPr id="276" name="Google Shape;276;p8"/>
          <p:cNvSpPr/>
          <p:nvPr/>
        </p:nvSpPr>
        <p:spPr>
          <a:xfrm>
            <a:off x="1455090" y="1888974"/>
            <a:ext cx="4099088" cy="204875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7" name="Google Shape;277;p8"/>
          <p:cNvSpPr/>
          <p:nvPr/>
        </p:nvSpPr>
        <p:spPr>
          <a:xfrm>
            <a:off x="6468822" y="4197505"/>
            <a:ext cx="4099088" cy="211776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8" name="Google Shape;278;p8"/>
          <p:cNvSpPr txBox="1"/>
          <p:nvPr/>
        </p:nvSpPr>
        <p:spPr>
          <a:xfrm>
            <a:off x="1394438" y="2227900"/>
            <a:ext cx="4220400" cy="1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42950" marR="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200">
                <a:solidFill>
                  <a:schemeClr val="dk1"/>
                </a:solidFill>
              </a:rPr>
              <a:t>m</a:t>
            </a:r>
            <a:r>
              <a:rPr lang="cs-CZ" sz="2200" i="0" u="none" strike="noStrike" cap="none">
                <a:solidFill>
                  <a:schemeClr val="dk1"/>
                </a:solidFill>
              </a:rPr>
              <a:t>anipulace s materiálem</a:t>
            </a:r>
            <a:endParaRPr sz="1800"/>
          </a:p>
          <a:p>
            <a:pPr marL="742950" marR="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200">
                <a:solidFill>
                  <a:schemeClr val="dk1"/>
                </a:solidFill>
              </a:rPr>
              <a:t>m</a:t>
            </a:r>
            <a:r>
              <a:rPr lang="cs-CZ" sz="2200" i="0" u="none" strike="noStrike" cap="none">
                <a:solidFill>
                  <a:schemeClr val="dk1"/>
                </a:solidFill>
              </a:rPr>
              <a:t>alování</a:t>
            </a:r>
            <a:endParaRPr sz="1800"/>
          </a:p>
          <a:p>
            <a:pPr marL="742950" marR="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cs-CZ" sz="2200">
                <a:solidFill>
                  <a:schemeClr val="dk1"/>
                </a:solidFill>
              </a:rPr>
              <a:t>n</a:t>
            </a:r>
            <a:r>
              <a:rPr lang="cs-CZ" sz="2200" i="0" u="none" strike="noStrike" cap="none">
                <a:solidFill>
                  <a:schemeClr val="dk1"/>
                </a:solidFill>
              </a:rPr>
              <a:t>akládání a vykládání</a:t>
            </a:r>
            <a:endParaRPr sz="1800"/>
          </a:p>
        </p:txBody>
      </p:sp>
      <p:sp>
        <p:nvSpPr>
          <p:cNvPr id="279" name="Google Shape;279;p8"/>
          <p:cNvSpPr txBox="1"/>
          <p:nvPr/>
        </p:nvSpPr>
        <p:spPr>
          <a:xfrm>
            <a:off x="6468829" y="4440513"/>
            <a:ext cx="38178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42950" marR="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>
                <a:solidFill>
                  <a:schemeClr val="dk1"/>
                </a:solidFill>
              </a:rPr>
              <a:t>v</a:t>
            </a:r>
            <a:r>
              <a:rPr lang="cs-CZ" sz="2400" i="0" u="none" strike="noStrike" cap="none">
                <a:solidFill>
                  <a:schemeClr val="dk1"/>
                </a:solidFill>
              </a:rPr>
              <a:t>ysavač</a:t>
            </a:r>
            <a:endParaRPr sz="2000"/>
          </a:p>
          <a:p>
            <a:pPr marL="742950" marR="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>
                <a:solidFill>
                  <a:schemeClr val="dk1"/>
                </a:solidFill>
              </a:rPr>
              <a:t>s</a:t>
            </a:r>
            <a:r>
              <a:rPr lang="cs-CZ" sz="2400" i="0" u="none" strike="noStrike" cap="none">
                <a:solidFill>
                  <a:schemeClr val="dk1"/>
                </a:solidFill>
              </a:rPr>
              <a:t>ekačka</a:t>
            </a:r>
            <a:endParaRPr sz="2000"/>
          </a:p>
          <a:p>
            <a:pPr marL="742950" marR="0" lvl="1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sz="2400">
                <a:solidFill>
                  <a:schemeClr val="dk1"/>
                </a:solidFill>
              </a:rPr>
              <a:t>s</a:t>
            </a:r>
            <a:r>
              <a:rPr lang="cs-CZ" sz="2400" i="0" u="none" strike="noStrike" cap="none">
                <a:solidFill>
                  <a:schemeClr val="dk1"/>
                </a:solidFill>
              </a:rPr>
              <a:t>polečník</a:t>
            </a:r>
            <a:endParaRPr sz="2000"/>
          </a:p>
        </p:txBody>
      </p:sp>
      <p:pic>
        <p:nvPicPr>
          <p:cNvPr id="280" name="Google Shape;280;p8" descr="Robot jako dokonalý společník i pomocník v domácnosti - Novin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9438" y="4245875"/>
            <a:ext cx="4484162" cy="231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8" descr="Roboty s umělou inteligencí | Technický týdení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8825" y="1664650"/>
            <a:ext cx="4331999" cy="2273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8"/>
          <p:cNvSpPr txBox="1"/>
          <p:nvPr/>
        </p:nvSpPr>
        <p:spPr>
          <a:xfrm>
            <a:off x="1782250" y="1989475"/>
            <a:ext cx="26322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9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Funkce robota</a:t>
            </a:r>
            <a:endParaRPr sz="2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3" name="Google Shape;283;p8"/>
          <p:cNvSpPr txBox="1"/>
          <p:nvPr/>
        </p:nvSpPr>
        <p:spPr>
          <a:xfrm>
            <a:off x="6623675" y="4245875"/>
            <a:ext cx="4612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Druhy umělé inteligence</a:t>
            </a:r>
            <a:endParaRPr sz="28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avo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255</Words>
  <Application>Microsoft Office PowerPoint</Application>
  <PresentationFormat>Širokoúhlá obrazovka</PresentationFormat>
  <Paragraphs>79</Paragraphs>
  <Slides>15</Slides>
  <Notes>15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15</vt:i4>
      </vt:variant>
    </vt:vector>
  </HeadingPairs>
  <TitlesOfParts>
    <vt:vector size="23" baseType="lpstr">
      <vt:lpstr>Arial</vt:lpstr>
      <vt:lpstr>Century Gothic</vt:lpstr>
      <vt:lpstr>Times New Roman</vt:lpstr>
      <vt:lpstr>Noto Sans Symbols</vt:lpstr>
      <vt:lpstr>Calibri</vt:lpstr>
      <vt:lpstr>Garamond</vt:lpstr>
      <vt:lpstr>Motiv Office</vt:lpstr>
      <vt:lpstr>Savon</vt:lpstr>
      <vt:lpstr>ZŠ Štefcova </vt:lpstr>
      <vt:lpstr>Umělá Inteligence - AI</vt:lpstr>
      <vt:lpstr>Co je to AI ?</vt:lpstr>
      <vt:lpstr>Co je to AI ?</vt:lpstr>
      <vt:lpstr>Prezentace aplikace PowerPoint</vt:lpstr>
      <vt:lpstr>Kde se s AI můžeme setkat ?</vt:lpstr>
      <vt:lpstr>Příklady využití AI</vt:lpstr>
      <vt:lpstr>Teorie</vt:lpstr>
      <vt:lpstr>Robotika</vt:lpstr>
      <vt:lpstr>Robotická budoucnost - teorie</vt:lpstr>
      <vt:lpstr>Jak roboti fungují ?</vt:lpstr>
      <vt:lpstr>Prezentace aplikace PowerPoint</vt:lpstr>
      <vt:lpstr>Názory na AI lidí ze školy</vt:lpstr>
      <vt:lpstr>A jak to vidíte vy?</vt:lpstr>
      <vt:lpstr>Dotazy  a připomínky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ZŠ Štefcova </dc:title>
  <dc:creator>Bárta Zbyněk Ing.</dc:creator>
  <cp:lastModifiedBy>Admin</cp:lastModifiedBy>
  <cp:revision>18</cp:revision>
  <dcterms:created xsi:type="dcterms:W3CDTF">2020-01-09T09:53:03Z</dcterms:created>
  <dcterms:modified xsi:type="dcterms:W3CDTF">2024-02-12T17:09:08Z</dcterms:modified>
</cp:coreProperties>
</file>