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f89b4bcaa1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f89b4bcaa1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f89b4bcaa1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f89b4bcaa1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f37d1fb4b4_1_4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f37d1fb4b4_1_4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f37d1fb4b4_1_5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f37d1fb4b4_1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f89b4bcaa1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f89b4bcaa1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f37d1fb4b4_1_5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f37d1fb4b4_1_5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f37d1fb4b4_1_5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f37d1fb4b4_1_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">
            <a:alphaModFix amt="54000"/>
          </a:blip>
          <a:stretch>
            <a:fillRect/>
          </a:stretch>
        </p:blipFill>
        <p:spPr>
          <a:xfrm rot="-5400000">
            <a:off x="2000600" y="-2004025"/>
            <a:ext cx="5160050" cy="916125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16.png"/><Relationship Id="rId7" Type="http://schemas.openxmlformats.org/officeDocument/2006/relationships/image" Target="../media/image6.png"/><Relationship Id="rId8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ctrTitle"/>
          </p:nvPr>
        </p:nvSpPr>
        <p:spPr>
          <a:xfrm>
            <a:off x="75558" y="7815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Karel Čapek </a:t>
            </a:r>
            <a:endParaRPr b="1"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nelsim</a:t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31675" y="-276650"/>
            <a:ext cx="9229625" cy="569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208100" y="461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Život </a:t>
            </a:r>
            <a:endParaRPr b="1"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cs">
                <a:solidFill>
                  <a:schemeClr val="dk1"/>
                </a:solidFill>
              </a:rPr>
              <a:t>narození - leden 1890, Malé Svatoňovice → Úpice 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cs">
                <a:solidFill>
                  <a:schemeClr val="dk1"/>
                </a:solidFill>
              </a:rPr>
              <a:t>otec- lékař, matka- sbírala slovesný folklor 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cs">
                <a:solidFill>
                  <a:schemeClr val="dk1"/>
                </a:solidFill>
              </a:rPr>
              <a:t>bratr Josef a sestra Helena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8150" y="3064400"/>
            <a:ext cx="2624799" cy="196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2950" y="2527693"/>
            <a:ext cx="1775475" cy="183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8950" y="294900"/>
            <a:ext cx="1583425" cy="240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Studium</a:t>
            </a:r>
            <a:endParaRPr b="1"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cs">
                <a:solidFill>
                  <a:schemeClr val="dk1"/>
                </a:solidFill>
              </a:rPr>
              <a:t>základní škola Na Blahovce 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cs">
                <a:solidFill>
                  <a:schemeClr val="dk1"/>
                </a:solidFill>
              </a:rPr>
              <a:t>gymnázium v Hradci Králové </a:t>
            </a:r>
            <a:r>
              <a:rPr b="1" lang="cs" sz="1900">
                <a:solidFill>
                  <a:schemeClr val="dk1"/>
                </a:solidFill>
              </a:rPr>
              <a:t>→ </a:t>
            </a:r>
            <a:r>
              <a:rPr b="1" lang="cs">
                <a:solidFill>
                  <a:schemeClr val="dk1"/>
                </a:solidFill>
              </a:rPr>
              <a:t>gymnázium v Brně 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cs">
                <a:solidFill>
                  <a:schemeClr val="dk1"/>
                </a:solidFill>
              </a:rPr>
              <a:t>Filozofická fakulta Univerzity Karlovy v Praze 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2765" y="2834175"/>
            <a:ext cx="2907760" cy="218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3071" y="2348675"/>
            <a:ext cx="2678451" cy="1785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K</a:t>
            </a:r>
            <a:r>
              <a:rPr b="1" lang="cs"/>
              <a:t>ariéra </a:t>
            </a:r>
            <a:endParaRPr b="1"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cs">
                <a:solidFill>
                  <a:schemeClr val="dk1"/>
                </a:solidFill>
              </a:rPr>
              <a:t>práce v knihovně Národního muzea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cs">
                <a:solidFill>
                  <a:schemeClr val="dk1"/>
                </a:solidFill>
              </a:rPr>
              <a:t>redaktor Lidových novin 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cs" u="sng">
                <a:solidFill>
                  <a:schemeClr val="dk1"/>
                </a:solidFill>
              </a:rPr>
              <a:t>spisovatel</a:t>
            </a:r>
            <a:r>
              <a:rPr b="1" lang="cs">
                <a:solidFill>
                  <a:schemeClr val="dk1"/>
                </a:solidFill>
              </a:rPr>
              <a:t>, amatérský fotograf a cestovatel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cs">
                <a:solidFill>
                  <a:schemeClr val="dk1"/>
                </a:solidFill>
              </a:rPr>
              <a:t>dramaturg a režisér - Vinohradské divadlo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 b="4579" l="7029" r="-7029" t="-4580"/>
          <a:stretch/>
        </p:blipFill>
        <p:spPr>
          <a:xfrm>
            <a:off x="5970125" y="78724"/>
            <a:ext cx="3173875" cy="229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0700" y="2571750"/>
            <a:ext cx="3236579" cy="249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Osobní život</a:t>
            </a:r>
            <a:endParaRPr b="1"/>
          </a:p>
        </p:txBody>
      </p:sp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cs">
                <a:solidFill>
                  <a:schemeClr val="dk1"/>
                </a:solidFill>
              </a:rPr>
              <a:t>manželka Olga Scheinpflugová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>
                <a:solidFill>
                  <a:schemeClr val="dk1"/>
                </a:solidFill>
              </a:rPr>
              <a:t>                                                        -herečka, spisovatelka a básnířka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cs">
                <a:solidFill>
                  <a:schemeClr val="dk1"/>
                </a:solidFill>
              </a:rPr>
              <a:t>seznámili se ve Vinohradském divadle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4913" y="2702975"/>
            <a:ext cx="3456324" cy="23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4942" y="2146825"/>
            <a:ext cx="2105309" cy="280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Díla </a:t>
            </a:r>
            <a:endParaRPr b="1"/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511500" y="9748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solidFill>
                  <a:schemeClr val="dk1"/>
                </a:solidFill>
              </a:rPr>
              <a:t>Celkem 37 děl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>
                <a:solidFill>
                  <a:schemeClr val="dk1"/>
                </a:solidFill>
              </a:rPr>
              <a:t>nejznámější: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b="1" lang="cs">
                <a:solidFill>
                  <a:schemeClr val="dk1"/>
                </a:solidFill>
              </a:rPr>
              <a:t> Bílá nemoc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b="1" lang="cs">
                <a:solidFill>
                  <a:schemeClr val="dk1"/>
                </a:solidFill>
              </a:rPr>
              <a:t> Krakatit 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b="1" lang="cs">
                <a:solidFill>
                  <a:schemeClr val="dk1"/>
                </a:solidFill>
              </a:rPr>
              <a:t>Válka s mloky 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b="1" lang="cs">
                <a:solidFill>
                  <a:schemeClr val="dk1"/>
                </a:solidFill>
              </a:rPr>
              <a:t>Dášeňka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b="1" lang="cs">
                <a:solidFill>
                  <a:schemeClr val="dk1"/>
                </a:solidFill>
              </a:rPr>
              <a:t> R.U.R.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b="1" lang="cs">
                <a:solidFill>
                  <a:schemeClr val="dk1"/>
                </a:solidFill>
              </a:rPr>
              <a:t>Povídky z jedné a druhé kapsy                  </a:t>
            </a:r>
            <a:r>
              <a:rPr lang="cs">
                <a:solidFill>
                  <a:schemeClr val="dk1"/>
                </a:solidFill>
              </a:rPr>
              <a:t>spolu s Josefem</a:t>
            </a:r>
            <a:r>
              <a:rPr b="1" lang="cs">
                <a:solidFill>
                  <a:schemeClr val="dk1"/>
                </a:solidFill>
              </a:rPr>
              <a:t> 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3">
            <a:alphaModFix/>
          </a:blip>
          <a:srcRect b="3880" l="3820" r="-3820" t="-3880"/>
          <a:stretch/>
        </p:blipFill>
        <p:spPr>
          <a:xfrm>
            <a:off x="4572000" y="1555288"/>
            <a:ext cx="3872225" cy="203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1700" y="2278025"/>
            <a:ext cx="1724025" cy="26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5850" y="209550"/>
            <a:ext cx="1800225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4625" y="19050"/>
            <a:ext cx="1724025" cy="26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9150" y="2752725"/>
            <a:ext cx="1610294" cy="22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0425" y="152400"/>
            <a:ext cx="1551004" cy="23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80150" y="2173249"/>
            <a:ext cx="1551000" cy="25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10174" y="1273900"/>
            <a:ext cx="1724025" cy="2435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0"/>
          <p:cNvSpPr txBox="1"/>
          <p:nvPr>
            <p:ph idx="1" type="body"/>
          </p:nvPr>
        </p:nvSpPr>
        <p:spPr>
          <a:xfrm>
            <a:off x="3565750" y="22809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KONEC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