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Proxima Nova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roximaNova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roximaNova-italic.fntdata"/><Relationship Id="rId14" Type="http://schemas.openxmlformats.org/officeDocument/2006/relationships/font" Target="fonts/ProximaNova-bold.fntdata"/><Relationship Id="rId16" Type="http://schemas.openxmlformats.org/officeDocument/2006/relationships/font" Target="fonts/ProximaNova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f358b8154e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f358b8154e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f358b8154e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f358b8154e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f966a03f6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f966a03f6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f966a03f6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f966a03f6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f966a03f6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f966a03f6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f966a03f62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f966a03f62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23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Bratři Čapkovi 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Slaninová, Šůnová, Žabková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3200"/>
              <a:t>Karel Čapek</a:t>
            </a:r>
            <a:endParaRPr b="1" sz="3200"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cs" sz="2200">
                <a:solidFill>
                  <a:schemeClr val="dk1"/>
                </a:solidFill>
              </a:rPr>
              <a:t>narodil se 9. ledna 1890 v Malých Svatoňovicích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cs" sz="2200">
                <a:solidFill>
                  <a:schemeClr val="dk1"/>
                </a:solidFill>
              </a:rPr>
              <a:t>byl to český novinář, spisovatel a filozof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cs" sz="2200">
                <a:solidFill>
                  <a:schemeClr val="dk1"/>
                </a:solidFill>
              </a:rPr>
              <a:t>ze tří sourozenců byl Karel nejmladší</a:t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2100" y="1786700"/>
            <a:ext cx="1954050" cy="278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3200"/>
              <a:t>život Karla Čapka</a:t>
            </a:r>
            <a:endParaRPr b="1" sz="3200"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cs" sz="2200">
                <a:solidFill>
                  <a:schemeClr val="dk1"/>
                </a:solidFill>
              </a:rPr>
              <a:t>studoval na gymnáziu v Hradci Králové, později na prvním českém gymnáziu v Brně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cs" sz="2200">
                <a:solidFill>
                  <a:schemeClr val="dk1"/>
                </a:solidFill>
              </a:rPr>
              <a:t>studium v Brně mu umožnila jeho sestra Helena, u které mohl bydlet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cs" sz="2200">
                <a:solidFill>
                  <a:schemeClr val="dk1"/>
                </a:solidFill>
              </a:rPr>
              <a:t>už v té době se angažoval v redakci lidových novin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cs" sz="2200">
                <a:solidFill>
                  <a:schemeClr val="dk1"/>
                </a:solidFill>
              </a:rPr>
              <a:t>1910-1911 se vydal na studijní pobyt do Berlína a Paříže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cs" sz="2200">
                <a:solidFill>
                  <a:schemeClr val="dk1"/>
                </a:solidFill>
              </a:rPr>
              <a:t>získal doktorát z filozofie na Filozofické fakultě Univerzity Karlovy v Praze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3200"/>
              <a:t>díla</a:t>
            </a:r>
            <a:endParaRPr b="1" sz="3200"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cs" sz="2200">
                <a:solidFill>
                  <a:schemeClr val="dk1"/>
                </a:solidFill>
              </a:rPr>
              <a:t>cestopisy - Cesta do Španěl</a:t>
            </a:r>
            <a:endParaRPr sz="2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200">
                <a:solidFill>
                  <a:schemeClr val="dk1"/>
                </a:solidFill>
              </a:rPr>
              <a:t>		    - Italské listy</a:t>
            </a:r>
            <a:endParaRPr sz="2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200">
                <a:solidFill>
                  <a:schemeClr val="dk1"/>
                </a:solidFill>
              </a:rPr>
              <a:t>                - Cesta na sever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cs" sz="2200">
                <a:solidFill>
                  <a:schemeClr val="dk1"/>
                </a:solidFill>
              </a:rPr>
              <a:t>pohádky pro děti - Devatero pohádek, Dášeňka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cs" sz="2200">
                <a:solidFill>
                  <a:schemeClr val="dk1"/>
                </a:solidFill>
              </a:rPr>
              <a:t>divadelní dramata - R.U.R. a Bílá nemoc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cs" sz="2200">
                <a:solidFill>
                  <a:schemeClr val="dk1"/>
                </a:solidFill>
              </a:rPr>
              <a:t>detektivní povídky - Povídky z jedné a druhé kapsy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s" sz="3200"/>
              <a:t>Josef Čapek</a:t>
            </a:r>
            <a:endParaRPr b="1" sz="3200"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cs" sz="2200">
                <a:solidFill>
                  <a:schemeClr val="dk1"/>
                </a:solidFill>
              </a:rPr>
              <a:t>narodil se 23. března 1887 v Hronově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cs" sz="2200">
                <a:solidFill>
                  <a:schemeClr val="dk1"/>
                </a:solidFill>
              </a:rPr>
              <a:t>byl známým malířem, ilustrátorem, spisovatelem a grafikem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cs" sz="2200">
                <a:solidFill>
                  <a:schemeClr val="dk1"/>
                </a:solidFill>
              </a:rPr>
              <a:t>v roce 1890 se rodina Čapků přestěhovala do Úpice</a:t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8875" y="445025"/>
            <a:ext cx="1469475" cy="220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3200"/>
              <a:t>život Josefa Čapka</a:t>
            </a:r>
            <a:endParaRPr b="1" sz="3200"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cs" sz="2200">
                <a:solidFill>
                  <a:schemeClr val="dk1"/>
                </a:solidFill>
              </a:rPr>
              <a:t>byl nadaným malířem, přesto ve škole zaostával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cs" sz="2200">
                <a:solidFill>
                  <a:schemeClr val="dk1"/>
                </a:solidFill>
              </a:rPr>
              <a:t>po dokončení měšťanské školy nastoupil na německou dvouletou odbornou školu tkalcovskou ve Vrchlabí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cs" sz="2200">
                <a:solidFill>
                  <a:schemeClr val="dk1"/>
                </a:solidFill>
              </a:rPr>
              <a:t>nejznámějším dílem se stala kniha </a:t>
            </a:r>
            <a:r>
              <a:rPr lang="cs" sz="2200">
                <a:solidFill>
                  <a:schemeClr val="dk1"/>
                </a:solidFill>
              </a:rPr>
              <a:t>pro děti Povídání o pejskovi  a kočičce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cs" sz="2200">
                <a:solidFill>
                  <a:schemeClr val="dk1"/>
                </a:solidFill>
              </a:rPr>
              <a:t>Josef knížku ilustroval a se psaním textu pomáhal bratr Karel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cs" sz="2200">
                <a:solidFill>
                  <a:schemeClr val="dk1"/>
                </a:solidFill>
              </a:rPr>
              <a:t>zemřel 1947 v koncentračním táboře v Německu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s" sz="3220"/>
              <a:t>díla</a:t>
            </a:r>
            <a:endParaRPr b="1" sz="32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3220"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404" y="1906300"/>
            <a:ext cx="2037575" cy="222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0100" y="504900"/>
            <a:ext cx="5096249" cy="167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36349" y="2699626"/>
            <a:ext cx="2960424" cy="197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7950" y="2507312"/>
            <a:ext cx="1798825" cy="147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