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 Slab"/>
      <p:regular r:id="rId14"/>
      <p:bold r:id="rId15"/>
    </p:embeddedFon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Slab-bold.fntdata"/><Relationship Id="rId14" Type="http://schemas.openxmlformats.org/officeDocument/2006/relationships/font" Target="fonts/RobotoSlab-regular.fntdata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f8d9b7b9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f8d9b7b9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8d9b7b98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f8d9b7b98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8d9b7b98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8d9b7b98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8f7b173ef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f8f7b173ef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35a03998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35a03998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8f443f3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f8f443f3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9330d108c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9330d108c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8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 rot="-419728">
            <a:off x="1055131" y="805174"/>
            <a:ext cx="7421749" cy="1457461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0">
                <a:solidFill>
                  <a:srgbClr val="CC0000"/>
                </a:solidFill>
                <a:highlight>
                  <a:schemeClr val="accent6"/>
                </a:highlight>
              </a:rPr>
              <a:t>Bratři Čapkové</a:t>
            </a:r>
            <a:endParaRPr sz="7000">
              <a:solidFill>
                <a:srgbClr val="CC0000"/>
              </a:solidFill>
              <a:highlight>
                <a:schemeClr val="accent6"/>
              </a:highlight>
            </a:endParaRPr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805200" y="3049450"/>
            <a:ext cx="8247000" cy="22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>
                <a:solidFill>
                  <a:srgbClr val="FFFFFF"/>
                </a:solidFill>
              </a:rPr>
              <a:t>Text: </a:t>
            </a:r>
            <a:r>
              <a:rPr lang="cs" sz="2800">
                <a:solidFill>
                  <a:srgbClr val="FFFFFF"/>
                </a:solidFill>
              </a:rPr>
              <a:t>Stanislav Nožička, Matyáš Verner 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>
                <a:solidFill>
                  <a:srgbClr val="FFFFFF"/>
                </a:solidFill>
              </a:rPr>
              <a:t>Grafická spolupráce: Sebastian Kraus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>
                <a:solidFill>
                  <a:srgbClr val="FFFFFF"/>
                </a:solidFill>
              </a:rPr>
              <a:t>Odborné poradenství: Matěj Čech, Jakub Čech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251750" y="0"/>
            <a:ext cx="8520600" cy="71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4020">
                <a:solidFill>
                  <a:srgbClr val="FF0000"/>
                </a:solidFill>
              </a:rPr>
              <a:t>Karel Čapek - dětství</a:t>
            </a:r>
            <a:endParaRPr sz="4020">
              <a:solidFill>
                <a:srgbClr val="FF0000"/>
              </a:solidFill>
            </a:endParaRPr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251750" y="572700"/>
            <a:ext cx="7829100" cy="28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cs" sz="2300"/>
              <a:t>narozen v Malých Svatoňovicích (jako jediný ze tří sourozenců)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cs" sz="2300"/>
              <a:t>narodil se dne 9. 1. 1890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cs" sz="2300"/>
              <a:t>matka Božena Novotná, otec MUDr. Antonín Čapek 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cs" sz="2300"/>
              <a:t>po jeho narození se přestěhovali do Úpice 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cs" sz="2300"/>
              <a:t>studuje obecnou školu, gymnázium v HK a v Brně, Filozofickou fakultu UK</a:t>
            </a:r>
            <a:endParaRPr sz="2300"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125" y="3428725"/>
            <a:ext cx="3420425" cy="16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9450" y="2883375"/>
            <a:ext cx="1660699" cy="218805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-1210950" y="311725"/>
            <a:ext cx="75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900"/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900"/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900"/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900"/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900"/>
                                        <p:tgtEl>
                                          <p:spTgt spid="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280000" y="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000">
                <a:solidFill>
                  <a:srgbClr val="FF0000"/>
                </a:solidFill>
              </a:rPr>
              <a:t>Karel Čapek</a:t>
            </a:r>
            <a:r>
              <a:rPr lang="cs" sz="4000"/>
              <a:t> </a:t>
            </a:r>
            <a:endParaRPr sz="4000"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280000" y="59809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cs" sz="2500"/>
              <a:t>1921 redaktor Lidových novin 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cs" sz="2500"/>
              <a:t>od 1922 přítel T.G.M.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cs" sz="2500"/>
              <a:t>1923 - 1931 hodně cestuje 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cs" sz="2500"/>
              <a:t>1931 svatba s Olgou Scheipflugovou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cs" sz="2500"/>
              <a:t>1938 - dostává zápal plic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cs" sz="2500"/>
              <a:t>29.12. 1938 umírá na zápal plic</a:t>
            </a:r>
            <a:endParaRPr sz="2500"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9400" y="598100"/>
            <a:ext cx="2577775" cy="364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6350" y="3262875"/>
            <a:ext cx="3431550" cy="178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9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107900"/>
            <a:ext cx="8520600" cy="63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4000">
                <a:solidFill>
                  <a:srgbClr val="FF0000"/>
                </a:solidFill>
              </a:rPr>
              <a:t>Karel Čapek - dílo 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815275"/>
            <a:ext cx="8520600" cy="40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cs" sz="2200"/>
              <a:t>drama  - R.U.R </a:t>
            </a:r>
            <a:endParaRPr sz="22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200"/>
              <a:t>             - Bílá nemoc</a:t>
            </a:r>
            <a:endParaRPr sz="22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200"/>
              <a:t>             - Adam stvořitel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200"/>
              <a:t>- cestopisy - Obrázky z Holandska 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200"/>
              <a:t>                    - Výlet do Špaňel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200"/>
              <a:t>- knihy pro děti - Dášeňka čili život štěněte, Měl jsem psa a kočku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200"/>
              <a:t>- próza - Krakatit, Továrna na absolutno, Trapné povídky 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0902" y="167849"/>
            <a:ext cx="2512426" cy="31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83675" y="689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000">
                <a:solidFill>
                  <a:srgbClr val="FF0000"/>
                </a:solidFill>
              </a:rPr>
              <a:t>Josef Čapek - dětství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87900" y="1520250"/>
            <a:ext cx="8368200" cy="401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cs" sz="2200"/>
              <a:t>narozen v Hronově (jako první ze tří sourozenců)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cs" sz="2200"/>
              <a:t>narodil se dne  23. 3. 1887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cs" sz="2200"/>
              <a:t>studuje obecnou a měšťanskou školu v Úpici, německou odbornou tkalcovskou školu ve Vrchlabí, Uměleckoprůmyslovou školu v Praze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106600" y="1265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000">
                <a:solidFill>
                  <a:srgbClr val="FF0000"/>
                </a:solidFill>
              </a:rPr>
              <a:t>Josef Čapek - dílo 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-54125" y="867000"/>
            <a:ext cx="8529000" cy="43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639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sz="2800"/>
              <a:t>malíř a spisovatel</a:t>
            </a:r>
            <a:endParaRPr sz="2800"/>
          </a:p>
          <a:p>
            <a:pPr indent="-36639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800"/>
              <a:t>n</a:t>
            </a:r>
            <a:r>
              <a:rPr lang="cs" sz="2800"/>
              <a:t>ejznámější</a:t>
            </a:r>
            <a:r>
              <a:rPr lang="cs" sz="2800"/>
              <a:t> kniha pro děti: Povídání o pejskovi a kočičce</a:t>
            </a:r>
            <a:endParaRPr sz="2800"/>
          </a:p>
          <a:p>
            <a:pPr indent="-36639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800"/>
              <a:t>sekce obrazů: Diktátorovy  boty</a:t>
            </a:r>
            <a:endParaRPr sz="2800"/>
          </a:p>
          <a:p>
            <a:pPr indent="-36639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800"/>
              <a:t>autoportréty </a:t>
            </a:r>
            <a:endParaRPr sz="2800"/>
          </a:p>
          <a:p>
            <a:pPr indent="-36639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800"/>
              <a:t>cyklus Ve stínu fašismu </a:t>
            </a:r>
            <a:endParaRPr sz="2800"/>
          </a:p>
          <a:p>
            <a:pPr indent="-36639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800"/>
              <a:t>ilustrace bratrových knih</a:t>
            </a:r>
            <a:endParaRPr sz="28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5825" y="2139800"/>
            <a:ext cx="2238501" cy="2946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027" y="2512003"/>
            <a:ext cx="1957849" cy="245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106625" y="1164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000">
                <a:solidFill>
                  <a:srgbClr val="FF0000"/>
                </a:solidFill>
              </a:rPr>
              <a:t>Josef Čapek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-415775" y="641850"/>
            <a:ext cx="8760600" cy="37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cs" sz="2200"/>
              <a:t>- 1910 - seznámení s budoucí manželkou Jarmilou Pospíšilovou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cs" sz="2200"/>
              <a:t>- 1918 - redaktorem časopisu Nebojsa , vstup do redakce Národních listů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cs" sz="2200"/>
              <a:t>- 1919 - svatba s Jarmilou Pospíšilovou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cs" sz="2200"/>
              <a:t>- poslední léta života v koncentračních táborech Dachau, Sachsenhausen a Bergen-Belsen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cs" sz="2200"/>
              <a:t>-poslední zpráva o něm dne 4. 4. 1945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cs" sz="2200"/>
              <a:t>-umírá pravděpodobně na tyfus</a:t>
            </a:r>
            <a:endParaRPr sz="2200"/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3">
            <a:alphaModFix/>
          </a:blip>
          <a:srcRect b="-1378" l="48320" r="0" t="0"/>
          <a:stretch/>
        </p:blipFill>
        <p:spPr>
          <a:xfrm>
            <a:off x="7293325" y="1505800"/>
            <a:ext cx="1663825" cy="315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idx="1" type="body"/>
          </p:nvPr>
        </p:nvSpPr>
        <p:spPr>
          <a:xfrm rot="-115">
            <a:off x="37150" y="191825"/>
            <a:ext cx="8943000" cy="113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4000">
                <a:solidFill>
                  <a:srgbClr val="FF0000"/>
                </a:solidFill>
              </a:rPr>
              <a:t>Děkujeme za pozornost ?!</a:t>
            </a:r>
            <a:endParaRPr sz="4000">
              <a:solidFill>
                <a:srgbClr val="FF0000"/>
              </a:solidFill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6300" y="1158925"/>
            <a:ext cx="2984677" cy="3727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