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Pacifico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Pacific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8c85ed970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8c85ed970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8c85ed970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8c85ed970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8c85ed970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8c85ed970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8c85ed970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8c85ed970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8c85ed970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8c85ed970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8c85ed970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8c85ed970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8ce24d9f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8ce24d9f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977">
                <a:latin typeface="Pacifico"/>
                <a:ea typeface="Pacifico"/>
                <a:cs typeface="Pacifico"/>
                <a:sym typeface="Pacifico"/>
              </a:rPr>
              <a:t>Karel a Josef Čapkovi</a:t>
            </a:r>
            <a:endParaRPr sz="7977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366"/>
              <a:t>Podzimková a Soustružníková</a:t>
            </a:r>
            <a:endParaRPr sz="33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311700" y="410000"/>
            <a:ext cx="85206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5000">
                <a:latin typeface="Pacifico"/>
                <a:ea typeface="Pacifico"/>
                <a:cs typeface="Pacifico"/>
                <a:sym typeface="Pacifico"/>
              </a:rPr>
              <a:t>Karel Čapek </a:t>
            </a:r>
            <a:endParaRPr sz="50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311700" y="12582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" sz="3000">
                <a:solidFill>
                  <a:schemeClr val="lt1"/>
                </a:solidFill>
              </a:rPr>
              <a:t>narodil se 9. srpna 1890 v Malých Svatoňovicích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" sz="3000">
                <a:solidFill>
                  <a:schemeClr val="lt1"/>
                </a:solidFill>
              </a:rPr>
              <a:t>byl to český spisovatel, novinář, </a:t>
            </a:r>
            <a:endParaRPr sz="30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000">
                <a:solidFill>
                  <a:schemeClr val="lt1"/>
                </a:solidFill>
              </a:rPr>
              <a:t>dramatik a překladatel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" sz="3000">
                <a:solidFill>
                  <a:schemeClr val="lt1"/>
                </a:solidFill>
              </a:rPr>
              <a:t>cestoval po Evropě s jeho ženou Olgou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" sz="3000">
                <a:solidFill>
                  <a:schemeClr val="lt1"/>
                </a:solidFill>
              </a:rPr>
              <a:t>byl mladší bratr Josefa Čapka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8047" y="247922"/>
            <a:ext cx="1933900" cy="257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311700" y="410000"/>
            <a:ext cx="85206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5000">
                <a:latin typeface="Pacifico"/>
                <a:ea typeface="Pacifico"/>
                <a:cs typeface="Pacifico"/>
                <a:sym typeface="Pacifico"/>
              </a:rPr>
              <a:t>Karel Čapek </a:t>
            </a:r>
            <a:endParaRPr sz="50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700" y="13034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" sz="3000">
                <a:solidFill>
                  <a:schemeClr val="lt1"/>
                </a:solidFill>
              </a:rPr>
              <a:t>začal psát před první světovou válkou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" sz="3000">
                <a:solidFill>
                  <a:schemeClr val="lt1"/>
                </a:solidFill>
              </a:rPr>
              <a:t>vymyslel slovo ROBOT v jeho díle RUR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" sz="3000">
                <a:solidFill>
                  <a:schemeClr val="lt1"/>
                </a:solidFill>
              </a:rPr>
              <a:t>byl sedmkrát nominován na Nobelovu cenu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" sz="3000">
                <a:solidFill>
                  <a:schemeClr val="lt1"/>
                </a:solidFill>
              </a:rPr>
              <a:t>vystudoval Karlovu Univerzitu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" sz="3000">
                <a:solidFill>
                  <a:schemeClr val="lt1"/>
                </a:solidFill>
              </a:rPr>
              <a:t>umřel už ve věku 48 let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3325" y="0"/>
            <a:ext cx="2784550" cy="155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311700" y="410000"/>
            <a:ext cx="85206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5000">
                <a:latin typeface="Pacifico"/>
                <a:ea typeface="Pacifico"/>
                <a:cs typeface="Pacifico"/>
                <a:sym typeface="Pacifico"/>
              </a:rPr>
              <a:t>Karel Čapek díla</a:t>
            </a:r>
            <a:endParaRPr sz="50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276325" y="1304250"/>
            <a:ext cx="8733900" cy="32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cs" sz="12000">
                <a:solidFill>
                  <a:schemeClr val="lt1"/>
                </a:solidFill>
              </a:rPr>
              <a:t>jeho nejznámějšími díly jsou:	Válka s mloky</a:t>
            </a:r>
            <a:endParaRPr sz="1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0">
                <a:solidFill>
                  <a:schemeClr val="lt1"/>
                </a:solidFill>
              </a:rPr>
              <a:t>												Bílá nemoc</a:t>
            </a:r>
            <a:endParaRPr sz="1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0">
                <a:solidFill>
                  <a:schemeClr val="lt1"/>
                </a:solidFill>
              </a:rPr>
              <a:t>												Krakatit</a:t>
            </a:r>
            <a:endParaRPr sz="1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0">
                <a:solidFill>
                  <a:schemeClr val="lt1"/>
                </a:solidFill>
              </a:rPr>
              <a:t>												RUR</a:t>
            </a:r>
            <a:endParaRPr sz="1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0">
                <a:solidFill>
                  <a:schemeClr val="lt1"/>
                </a:solidFill>
              </a:rPr>
              <a:t>												Devatero pohádek</a:t>
            </a:r>
            <a:endParaRPr sz="1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3000">
                <a:solidFill>
                  <a:schemeClr val="lt1"/>
                </a:solidFill>
              </a:rPr>
              <a:t>									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025" y="1956375"/>
            <a:ext cx="1915200" cy="2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5475" y="1956375"/>
            <a:ext cx="1772650" cy="28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410000"/>
            <a:ext cx="85206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5000">
                <a:latin typeface="Pacifico"/>
                <a:ea typeface="Pacifico"/>
                <a:cs typeface="Pacifico"/>
                <a:sym typeface="Pacifico"/>
              </a:rPr>
              <a:t>Josef</a:t>
            </a:r>
            <a:r>
              <a:rPr lang="cs" sz="5000">
                <a:latin typeface="Pacifico"/>
                <a:ea typeface="Pacifico"/>
                <a:cs typeface="Pacifico"/>
                <a:sym typeface="Pacifico"/>
              </a:rPr>
              <a:t> Čapek </a:t>
            </a:r>
            <a:endParaRPr sz="50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349800" y="126665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" sz="3000">
                <a:solidFill>
                  <a:schemeClr val="lt1"/>
                </a:solidFill>
              </a:rPr>
              <a:t>narodil se 23. března v Hronově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" sz="3000">
                <a:solidFill>
                  <a:schemeClr val="lt1"/>
                </a:solidFill>
              </a:rPr>
              <a:t>byl český malíř, grafik, knižní </a:t>
            </a:r>
            <a:endParaRPr sz="30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000">
                <a:solidFill>
                  <a:schemeClr val="lt1"/>
                </a:solidFill>
              </a:rPr>
              <a:t>ilustrátor a spisovatel</a:t>
            </a:r>
            <a:endParaRPr sz="30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000">
                <a:solidFill>
                  <a:schemeClr val="lt1"/>
                </a:solidFill>
              </a:rPr>
              <a:t>přežil svého mladšího bratra Karla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" sz="3000">
                <a:solidFill>
                  <a:schemeClr val="lt1"/>
                </a:solidFill>
              </a:rPr>
              <a:t>nejznámější knížka, kterou napsal společně s jeho bratrem je Povídání o pejskovi a kočičce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-4264" l="-2126" r="-2137" t="0"/>
          <a:stretch/>
        </p:blipFill>
        <p:spPr>
          <a:xfrm>
            <a:off x="6931750" y="410000"/>
            <a:ext cx="2066250" cy="30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9400" y="45899"/>
            <a:ext cx="932343" cy="127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311700" y="410000"/>
            <a:ext cx="85206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5000">
                <a:latin typeface="Pacifico"/>
                <a:ea typeface="Pacifico"/>
                <a:cs typeface="Pacifico"/>
                <a:sym typeface="Pacifico"/>
              </a:rPr>
              <a:t>Josef </a:t>
            </a:r>
            <a:r>
              <a:rPr lang="cs" sz="5000">
                <a:latin typeface="Pacifico"/>
                <a:ea typeface="Pacifico"/>
                <a:cs typeface="Pacifico"/>
                <a:sym typeface="Pacifico"/>
              </a:rPr>
              <a:t>Čapek obrazy</a:t>
            </a:r>
            <a:endParaRPr sz="50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276325" y="12299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" sz="3000">
                <a:solidFill>
                  <a:schemeClr val="lt1"/>
                </a:solidFill>
              </a:rPr>
              <a:t>jako malíř se inspiroval dobovým kubismem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" sz="3000">
                <a:solidFill>
                  <a:schemeClr val="lt1"/>
                </a:solidFill>
              </a:rPr>
              <a:t>olejomalba se prodala až za 14 milionů korun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200" y="2381513"/>
            <a:ext cx="4552651" cy="25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1825" y="2425788"/>
            <a:ext cx="2113376" cy="247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3176" y="2420300"/>
            <a:ext cx="1707700" cy="248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311700" y="471800"/>
            <a:ext cx="85206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5000">
                <a:latin typeface="Pacifico"/>
                <a:ea typeface="Pacifico"/>
                <a:cs typeface="Pacifico"/>
                <a:sym typeface="Pacifico"/>
              </a:rPr>
              <a:t>Bratři Čapkové zajímavosti</a:t>
            </a:r>
            <a:r>
              <a:rPr lang="cs" sz="5000">
                <a:latin typeface="Pacifico"/>
                <a:ea typeface="Pacifico"/>
                <a:cs typeface="Pacifico"/>
                <a:sym typeface="Pacifico"/>
              </a:rPr>
              <a:t> </a:t>
            </a:r>
            <a:endParaRPr sz="50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276325" y="12299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" sz="3000">
                <a:solidFill>
                  <a:schemeClr val="lt1"/>
                </a:solidFill>
              </a:rPr>
              <a:t>měli sestru Helenu 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" sz="3000">
                <a:solidFill>
                  <a:schemeClr val="lt1"/>
                </a:solidFill>
              </a:rPr>
              <a:t>všichni sourozenci měli kladný </a:t>
            </a:r>
            <a:endParaRPr sz="3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000">
                <a:solidFill>
                  <a:schemeClr val="lt1"/>
                </a:solidFill>
              </a:rPr>
              <a:t>vztah k literatuře a malířství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" sz="3000">
                <a:solidFill>
                  <a:schemeClr val="lt1"/>
                </a:solidFill>
              </a:rPr>
              <a:t>Karel byl přítelem TGM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cs" sz="3000">
                <a:solidFill>
                  <a:schemeClr val="lt1"/>
                </a:solidFill>
              </a:rPr>
              <a:t>Josefův citát “Člověk žádá od světa 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000">
                <a:solidFill>
                  <a:schemeClr val="lt1"/>
                </a:solidFill>
              </a:rPr>
              <a:t>     všechno, od sebe nic”</a:t>
            </a:r>
            <a:endParaRPr sz="3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200" y="3380375"/>
            <a:ext cx="2129424" cy="14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8947" y="1229900"/>
            <a:ext cx="2898224" cy="215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6400"/>
              <a:t>Děkujeme za pozornost!! :DD</a:t>
            </a:r>
            <a:endParaRPr sz="6400"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